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43"/>
  </p:notesMasterIdLst>
  <p:sldIdLst>
    <p:sldId id="256" r:id="rId5"/>
    <p:sldId id="3523" r:id="rId6"/>
    <p:sldId id="257" r:id="rId7"/>
    <p:sldId id="259" r:id="rId8"/>
    <p:sldId id="260" r:id="rId9"/>
    <p:sldId id="3522" r:id="rId10"/>
    <p:sldId id="258" r:id="rId11"/>
    <p:sldId id="3524" r:id="rId12"/>
    <p:sldId id="3525"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3501" r:id="rId29"/>
    <p:sldId id="276" r:id="rId30"/>
    <p:sldId id="3512" r:id="rId31"/>
    <p:sldId id="3502" r:id="rId32"/>
    <p:sldId id="3516" r:id="rId33"/>
    <p:sldId id="3517" r:id="rId34"/>
    <p:sldId id="3518" r:id="rId35"/>
    <p:sldId id="3521" r:id="rId36"/>
    <p:sldId id="3526" r:id="rId37"/>
    <p:sldId id="3527" r:id="rId38"/>
    <p:sldId id="3528" r:id="rId39"/>
    <p:sldId id="3529" r:id="rId40"/>
    <p:sldId id="3530" r:id="rId41"/>
    <p:sldId id="353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C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19CE6-8E0F-49FA-851E-A163C5608B7E}" v="4" dt="2024-05-23T10:15:12.508"/>
    <p1510:client id="{455F7143-26EE-4AFB-80FC-A2E68F97F4A4}" v="5" dt="2024-05-23T10:01:10.348"/>
    <p1510:client id="{8828C3CE-6721-4511-B219-AA37C57A06DF}" v="3" dt="2024-05-23T07:29:33.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 Bujger" userId="c21289e2-fd1a-4230-8141-6e00ec7cf785" providerId="ADAL" clId="{8828C3CE-6721-4511-B219-AA37C57A06DF}"/>
    <pc:docChg chg="custSel addSld modSld">
      <pc:chgData name="Iva Bujger" userId="c21289e2-fd1a-4230-8141-6e00ec7cf785" providerId="ADAL" clId="{8828C3CE-6721-4511-B219-AA37C57A06DF}" dt="2024-05-23T07:49:50.317" v="135" actId="478"/>
      <pc:docMkLst>
        <pc:docMk/>
      </pc:docMkLst>
      <pc:sldChg chg="modSp mod">
        <pc:chgData name="Iva Bujger" userId="c21289e2-fd1a-4230-8141-6e00ec7cf785" providerId="ADAL" clId="{8828C3CE-6721-4511-B219-AA37C57A06DF}" dt="2024-05-23T07:17:47.698" v="69" actId="1076"/>
        <pc:sldMkLst>
          <pc:docMk/>
          <pc:sldMk cId="245038416" sldId="257"/>
        </pc:sldMkLst>
        <pc:spChg chg="mod">
          <ac:chgData name="Iva Bujger" userId="c21289e2-fd1a-4230-8141-6e00ec7cf785" providerId="ADAL" clId="{8828C3CE-6721-4511-B219-AA37C57A06DF}" dt="2024-05-23T07:17:47.698" v="69" actId="1076"/>
          <ac:spMkLst>
            <pc:docMk/>
            <pc:sldMk cId="245038416" sldId="257"/>
            <ac:spMk id="3" creationId="{DAB97166-031D-2968-795E-A17DF434EF89}"/>
          </ac:spMkLst>
        </pc:spChg>
        <pc:graphicFrameChg chg="mod">
          <ac:chgData name="Iva Bujger" userId="c21289e2-fd1a-4230-8141-6e00ec7cf785" providerId="ADAL" clId="{8828C3CE-6721-4511-B219-AA37C57A06DF}" dt="2024-05-23T07:17:41.662" v="68" actId="1076"/>
          <ac:graphicFrameMkLst>
            <pc:docMk/>
            <pc:sldMk cId="245038416" sldId="257"/>
            <ac:graphicFrameMk id="9" creationId="{D41913B5-D8F0-A2C3-EB2E-4FD1B3B62AB4}"/>
          </ac:graphicFrameMkLst>
        </pc:graphicFrameChg>
      </pc:sldChg>
      <pc:sldChg chg="modSp mod">
        <pc:chgData name="Iva Bujger" userId="c21289e2-fd1a-4230-8141-6e00ec7cf785" providerId="ADAL" clId="{8828C3CE-6721-4511-B219-AA37C57A06DF}" dt="2024-05-23T07:20:38.196" v="129" actId="20577"/>
        <pc:sldMkLst>
          <pc:docMk/>
          <pc:sldMk cId="2090629166" sldId="259"/>
        </pc:sldMkLst>
        <pc:spChg chg="mod">
          <ac:chgData name="Iva Bujger" userId="c21289e2-fd1a-4230-8141-6e00ec7cf785" providerId="ADAL" clId="{8828C3CE-6721-4511-B219-AA37C57A06DF}" dt="2024-05-23T07:20:38.196" v="129" actId="20577"/>
          <ac:spMkLst>
            <pc:docMk/>
            <pc:sldMk cId="2090629166" sldId="259"/>
            <ac:spMk id="3" creationId="{B8D11082-783A-E34B-D5DC-6F08622BACE6}"/>
          </ac:spMkLst>
        </pc:spChg>
      </pc:sldChg>
      <pc:sldChg chg="modSp">
        <pc:chgData name="Iva Bujger" userId="c21289e2-fd1a-4230-8141-6e00ec7cf785" providerId="ADAL" clId="{8828C3CE-6721-4511-B219-AA37C57A06DF}" dt="2024-05-23T07:29:33.385" v="131" actId="20577"/>
        <pc:sldMkLst>
          <pc:docMk/>
          <pc:sldMk cId="1147563973" sldId="266"/>
        </pc:sldMkLst>
        <pc:graphicFrameChg chg="mod">
          <ac:chgData name="Iva Bujger" userId="c21289e2-fd1a-4230-8141-6e00ec7cf785" providerId="ADAL" clId="{8828C3CE-6721-4511-B219-AA37C57A06DF}" dt="2024-05-23T07:29:33.385" v="131" actId="20577"/>
          <ac:graphicFrameMkLst>
            <pc:docMk/>
            <pc:sldMk cId="1147563973" sldId="266"/>
            <ac:graphicFrameMk id="8" creationId="{209CE450-32BD-061C-A06D-4CDDBB36B65A}"/>
          </ac:graphicFrameMkLst>
        </pc:graphicFrameChg>
      </pc:sldChg>
      <pc:sldChg chg="modSp mod">
        <pc:chgData name="Iva Bujger" userId="c21289e2-fd1a-4230-8141-6e00ec7cf785" providerId="ADAL" clId="{8828C3CE-6721-4511-B219-AA37C57A06DF}" dt="2024-05-23T07:33:14.710" v="132" actId="108"/>
        <pc:sldMkLst>
          <pc:docMk/>
          <pc:sldMk cId="1839834845" sldId="271"/>
        </pc:sldMkLst>
        <pc:spChg chg="mod">
          <ac:chgData name="Iva Bujger" userId="c21289e2-fd1a-4230-8141-6e00ec7cf785" providerId="ADAL" clId="{8828C3CE-6721-4511-B219-AA37C57A06DF}" dt="2024-05-23T07:33:14.710" v="132" actId="108"/>
          <ac:spMkLst>
            <pc:docMk/>
            <pc:sldMk cId="1839834845" sldId="271"/>
            <ac:spMk id="3" creationId="{9FA6BE87-C7DE-A3FE-3EB4-6596A2380F3B}"/>
          </ac:spMkLst>
        </pc:spChg>
      </pc:sldChg>
      <pc:sldChg chg="delSp modSp mod">
        <pc:chgData name="Iva Bujger" userId="c21289e2-fd1a-4230-8141-6e00ec7cf785" providerId="ADAL" clId="{8828C3CE-6721-4511-B219-AA37C57A06DF}" dt="2024-05-23T07:16:17.512" v="67" actId="20577"/>
        <pc:sldMkLst>
          <pc:docMk/>
          <pc:sldMk cId="4046745311" sldId="3523"/>
        </pc:sldMkLst>
        <pc:spChg chg="mod">
          <ac:chgData name="Iva Bujger" userId="c21289e2-fd1a-4230-8141-6e00ec7cf785" providerId="ADAL" clId="{8828C3CE-6721-4511-B219-AA37C57A06DF}" dt="2024-05-23T07:16:17.512" v="67" actId="20577"/>
          <ac:spMkLst>
            <pc:docMk/>
            <pc:sldMk cId="4046745311" sldId="3523"/>
            <ac:spMk id="3" creationId="{B514311A-E8B1-2E61-EBAB-FBEC112C5219}"/>
          </ac:spMkLst>
        </pc:spChg>
        <pc:spChg chg="del">
          <ac:chgData name="Iva Bujger" userId="c21289e2-fd1a-4230-8141-6e00ec7cf785" providerId="ADAL" clId="{8828C3CE-6721-4511-B219-AA37C57A06DF}" dt="2024-05-23T07:15:32.641" v="11" actId="478"/>
          <ac:spMkLst>
            <pc:docMk/>
            <pc:sldMk cId="4046745311" sldId="3523"/>
            <ac:spMk id="4" creationId="{924C18AD-D332-031F-48E4-68B28FD44A71}"/>
          </ac:spMkLst>
        </pc:spChg>
      </pc:sldChg>
      <pc:sldChg chg="modSp mod">
        <pc:chgData name="Iva Bujger" userId="c21289e2-fd1a-4230-8141-6e00ec7cf785" providerId="ADAL" clId="{8828C3CE-6721-4511-B219-AA37C57A06DF}" dt="2024-05-22T13:14:19.030" v="10" actId="123"/>
        <pc:sldMkLst>
          <pc:docMk/>
          <pc:sldMk cId="754476959" sldId="3526"/>
        </pc:sldMkLst>
        <pc:spChg chg="mod">
          <ac:chgData name="Iva Bujger" userId="c21289e2-fd1a-4230-8141-6e00ec7cf785" providerId="ADAL" clId="{8828C3CE-6721-4511-B219-AA37C57A06DF}" dt="2024-05-22T13:14:19.030" v="10" actId="123"/>
          <ac:spMkLst>
            <pc:docMk/>
            <pc:sldMk cId="754476959" sldId="3526"/>
            <ac:spMk id="3" creationId="{0EEBE9FD-F0BE-2834-2A7E-D825B1DCF057}"/>
          </ac:spMkLst>
        </pc:spChg>
      </pc:sldChg>
      <pc:sldChg chg="delSp mod">
        <pc:chgData name="Iva Bujger" userId="c21289e2-fd1a-4230-8141-6e00ec7cf785" providerId="ADAL" clId="{8828C3CE-6721-4511-B219-AA37C57A06DF}" dt="2024-05-23T07:45:57.541" v="133" actId="478"/>
        <pc:sldMkLst>
          <pc:docMk/>
          <pc:sldMk cId="1823266700" sldId="3527"/>
        </pc:sldMkLst>
        <pc:spChg chg="del">
          <ac:chgData name="Iva Bujger" userId="c21289e2-fd1a-4230-8141-6e00ec7cf785" providerId="ADAL" clId="{8828C3CE-6721-4511-B219-AA37C57A06DF}" dt="2024-05-23T07:45:57.541" v="133" actId="478"/>
          <ac:spMkLst>
            <pc:docMk/>
            <pc:sldMk cId="1823266700" sldId="3527"/>
            <ac:spMk id="4" creationId="{208DE47E-38F6-765B-3A5A-7AB356DA4526}"/>
          </ac:spMkLst>
        </pc:spChg>
      </pc:sldChg>
      <pc:sldChg chg="modSp mod">
        <pc:chgData name="Iva Bujger" userId="c21289e2-fd1a-4230-8141-6e00ec7cf785" providerId="ADAL" clId="{8828C3CE-6721-4511-B219-AA37C57A06DF}" dt="2024-05-22T13:14:07.717" v="9" actId="123"/>
        <pc:sldMkLst>
          <pc:docMk/>
          <pc:sldMk cId="2132533888" sldId="3530"/>
        </pc:sldMkLst>
        <pc:spChg chg="mod">
          <ac:chgData name="Iva Bujger" userId="c21289e2-fd1a-4230-8141-6e00ec7cf785" providerId="ADAL" clId="{8828C3CE-6721-4511-B219-AA37C57A06DF}" dt="2024-05-22T13:14:07.717" v="9" actId="123"/>
          <ac:spMkLst>
            <pc:docMk/>
            <pc:sldMk cId="2132533888" sldId="3530"/>
            <ac:spMk id="3" creationId="{1E07D4C0-E7DB-E18E-1459-4EDDA5852675}"/>
          </ac:spMkLst>
        </pc:spChg>
      </pc:sldChg>
      <pc:sldChg chg="delSp modSp new mod">
        <pc:chgData name="Iva Bujger" userId="c21289e2-fd1a-4230-8141-6e00ec7cf785" providerId="ADAL" clId="{8828C3CE-6721-4511-B219-AA37C57A06DF}" dt="2024-05-23T07:49:50.317" v="135" actId="478"/>
        <pc:sldMkLst>
          <pc:docMk/>
          <pc:sldMk cId="1918762857" sldId="3531"/>
        </pc:sldMkLst>
        <pc:spChg chg="del">
          <ac:chgData name="Iva Bujger" userId="c21289e2-fd1a-4230-8141-6e00ec7cf785" providerId="ADAL" clId="{8828C3CE-6721-4511-B219-AA37C57A06DF}" dt="2024-05-22T13:13:31.780" v="1" actId="478"/>
          <ac:spMkLst>
            <pc:docMk/>
            <pc:sldMk cId="1918762857" sldId="3531"/>
            <ac:spMk id="2" creationId="{07D9E9E0-6D09-2131-E9AE-A92FB9F3E197}"/>
          </ac:spMkLst>
        </pc:spChg>
        <pc:spChg chg="mod">
          <ac:chgData name="Iva Bujger" userId="c21289e2-fd1a-4230-8141-6e00ec7cf785" providerId="ADAL" clId="{8828C3CE-6721-4511-B219-AA37C57A06DF}" dt="2024-05-22T13:14:03.755" v="8" actId="123"/>
          <ac:spMkLst>
            <pc:docMk/>
            <pc:sldMk cId="1918762857" sldId="3531"/>
            <ac:spMk id="3" creationId="{F301D5D5-9981-4A7F-A587-44D22DC86934}"/>
          </ac:spMkLst>
        </pc:spChg>
        <pc:spChg chg="del">
          <ac:chgData name="Iva Bujger" userId="c21289e2-fd1a-4230-8141-6e00ec7cf785" providerId="ADAL" clId="{8828C3CE-6721-4511-B219-AA37C57A06DF}" dt="2024-05-23T07:49:50.317" v="135" actId="478"/>
          <ac:spMkLst>
            <pc:docMk/>
            <pc:sldMk cId="1918762857" sldId="3531"/>
            <ac:spMk id="4" creationId="{AE9C1AF8-F43F-098A-C4AA-BDA908B9D180}"/>
          </ac:spMkLst>
        </pc:spChg>
        <pc:spChg chg="del">
          <ac:chgData name="Iva Bujger" userId="c21289e2-fd1a-4230-8141-6e00ec7cf785" providerId="ADAL" clId="{8828C3CE-6721-4511-B219-AA37C57A06DF}" dt="2024-05-23T07:49:44.222" v="134" actId="478"/>
          <ac:spMkLst>
            <pc:docMk/>
            <pc:sldMk cId="1918762857" sldId="3531"/>
            <ac:spMk id="5" creationId="{B14009C9-3BF7-DAA4-C82A-BE811A29146E}"/>
          </ac:spMkLst>
        </pc:spChg>
      </pc:sldChg>
    </pc:docChg>
  </pc:docChgLst>
  <pc:docChgLst>
    <pc:chgData name="Iva Bujger" userId="c21289e2-fd1a-4230-8141-6e00ec7cf785" providerId="ADAL" clId="{37C19CE6-8E0F-49FA-851E-A163C5608B7E}"/>
    <pc:docChg chg="modSld sldOrd">
      <pc:chgData name="Iva Bujger" userId="c21289e2-fd1a-4230-8141-6e00ec7cf785" providerId="ADAL" clId="{37C19CE6-8E0F-49FA-851E-A163C5608B7E}" dt="2024-05-23T10:15:12.680" v="4"/>
      <pc:docMkLst>
        <pc:docMk/>
      </pc:docMkLst>
      <pc:sldChg chg="modSp mod">
        <pc:chgData name="Iva Bujger" userId="c21289e2-fd1a-4230-8141-6e00ec7cf785" providerId="ADAL" clId="{37C19CE6-8E0F-49FA-851E-A163C5608B7E}" dt="2024-05-23T10:14:50.396" v="2" actId="6549"/>
        <pc:sldMkLst>
          <pc:docMk/>
          <pc:sldMk cId="2090629166" sldId="259"/>
        </pc:sldMkLst>
        <pc:spChg chg="mod">
          <ac:chgData name="Iva Bujger" userId="c21289e2-fd1a-4230-8141-6e00ec7cf785" providerId="ADAL" clId="{37C19CE6-8E0F-49FA-851E-A163C5608B7E}" dt="2024-05-23T10:14:50.396" v="2" actId="6549"/>
          <ac:spMkLst>
            <pc:docMk/>
            <pc:sldMk cId="2090629166" sldId="259"/>
            <ac:spMk id="3" creationId="{B8D11082-783A-E34B-D5DC-6F08622BACE6}"/>
          </ac:spMkLst>
        </pc:spChg>
      </pc:sldChg>
      <pc:sldChg chg="ord">
        <pc:chgData name="Iva Bujger" userId="c21289e2-fd1a-4230-8141-6e00ec7cf785" providerId="ADAL" clId="{37C19CE6-8E0F-49FA-851E-A163C5608B7E}" dt="2024-05-23T10:15:12.680" v="4"/>
        <pc:sldMkLst>
          <pc:docMk/>
          <pc:sldMk cId="2656581056" sldId="3501"/>
        </pc:sldMkLst>
      </pc:sldChg>
      <pc:sldChg chg="modSp mod">
        <pc:chgData name="Iva Bujger" userId="c21289e2-fd1a-4230-8141-6e00ec7cf785" providerId="ADAL" clId="{37C19CE6-8E0F-49FA-851E-A163C5608B7E}" dt="2024-05-23T10:14:43.143" v="0" actId="6549"/>
        <pc:sldMkLst>
          <pc:docMk/>
          <pc:sldMk cId="4046745311" sldId="3523"/>
        </pc:sldMkLst>
        <pc:spChg chg="mod">
          <ac:chgData name="Iva Bujger" userId="c21289e2-fd1a-4230-8141-6e00ec7cf785" providerId="ADAL" clId="{37C19CE6-8E0F-49FA-851E-A163C5608B7E}" dt="2024-05-23T10:14:43.143" v="0" actId="6549"/>
          <ac:spMkLst>
            <pc:docMk/>
            <pc:sldMk cId="4046745311" sldId="3523"/>
            <ac:spMk id="3" creationId="{B514311A-E8B1-2E61-EBAB-FBEC112C5219}"/>
          </ac:spMkLst>
        </pc:spChg>
      </pc:sldChg>
    </pc:docChg>
  </pc:docChgLst>
  <pc:docChgLst>
    <pc:chgData name="Sanja Fišer" userId="ad542f62-fe38-4a4c-bac3-d16ea17d759e" providerId="ADAL" clId="{455F7143-26EE-4AFB-80FC-A2E68F97F4A4}"/>
    <pc:docChg chg="modSld">
      <pc:chgData name="Sanja Fišer" userId="ad542f62-fe38-4a4c-bac3-d16ea17d759e" providerId="ADAL" clId="{455F7143-26EE-4AFB-80FC-A2E68F97F4A4}" dt="2024-05-23T10:01:10.348" v="4" actId="14100"/>
      <pc:docMkLst>
        <pc:docMk/>
      </pc:docMkLst>
      <pc:sldChg chg="modSp mod">
        <pc:chgData name="Sanja Fišer" userId="ad542f62-fe38-4a4c-bac3-d16ea17d759e" providerId="ADAL" clId="{455F7143-26EE-4AFB-80FC-A2E68F97F4A4}" dt="2024-05-23T10:01:02.019" v="3" actId="14100"/>
        <pc:sldMkLst>
          <pc:docMk/>
          <pc:sldMk cId="2981270830" sldId="265"/>
        </pc:sldMkLst>
        <pc:spChg chg="mod">
          <ac:chgData name="Sanja Fišer" userId="ad542f62-fe38-4a4c-bac3-d16ea17d759e" providerId="ADAL" clId="{455F7143-26EE-4AFB-80FC-A2E68F97F4A4}" dt="2024-05-23T10:01:02.019" v="3" actId="14100"/>
          <ac:spMkLst>
            <pc:docMk/>
            <pc:sldMk cId="2981270830" sldId="265"/>
            <ac:spMk id="3" creationId="{70B99749-6CF7-9FF8-47B0-735D7ED3489A}"/>
          </ac:spMkLst>
        </pc:spChg>
      </pc:sldChg>
      <pc:sldChg chg="modSp mod">
        <pc:chgData name="Sanja Fišer" userId="ad542f62-fe38-4a4c-bac3-d16ea17d759e" providerId="ADAL" clId="{455F7143-26EE-4AFB-80FC-A2E68F97F4A4}" dt="2024-05-23T10:00:18.985" v="0" actId="20577"/>
        <pc:sldMkLst>
          <pc:docMk/>
          <pc:sldMk cId="1527922782" sldId="268"/>
        </pc:sldMkLst>
        <pc:spChg chg="mod">
          <ac:chgData name="Sanja Fišer" userId="ad542f62-fe38-4a4c-bac3-d16ea17d759e" providerId="ADAL" clId="{455F7143-26EE-4AFB-80FC-A2E68F97F4A4}" dt="2024-05-23T10:00:18.985" v="0" actId="20577"/>
          <ac:spMkLst>
            <pc:docMk/>
            <pc:sldMk cId="1527922782" sldId="268"/>
            <ac:spMk id="3" creationId="{098A4636-D93C-C955-16DF-8C7936DE63CF}"/>
          </ac:spMkLst>
        </pc:spChg>
      </pc:sldChg>
      <pc:sldChg chg="modSp mod">
        <pc:chgData name="Sanja Fišer" userId="ad542f62-fe38-4a4c-bac3-d16ea17d759e" providerId="ADAL" clId="{455F7143-26EE-4AFB-80FC-A2E68F97F4A4}" dt="2024-05-23T10:01:10.348" v="4" actId="14100"/>
        <pc:sldMkLst>
          <pc:docMk/>
          <pc:sldMk cId="3969643891" sldId="269"/>
        </pc:sldMkLst>
        <pc:spChg chg="mod">
          <ac:chgData name="Sanja Fišer" userId="ad542f62-fe38-4a4c-bac3-d16ea17d759e" providerId="ADAL" clId="{455F7143-26EE-4AFB-80FC-A2E68F97F4A4}" dt="2024-05-23T10:01:10.348" v="4" actId="14100"/>
          <ac:spMkLst>
            <pc:docMk/>
            <pc:sldMk cId="3969643891" sldId="269"/>
            <ac:spMk id="3" creationId="{F7742174-B09E-6CCC-8B7F-A5E44D2760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Godina ugovaranja</a:t>
            </a:r>
          </a:p>
        </c:rich>
      </c:tx>
      <c:layout>
        <c:manualLayout>
          <c:xMode val="edge"/>
          <c:yMode val="edge"/>
          <c:x val="0.32428670500365164"/>
          <c:y val="4.0066777963272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v>Field2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tablice!$B$1:$F$1</c:f>
              <c:numCache>
                <c:formatCode>General</c:formatCode>
                <c:ptCount val="5"/>
                <c:pt idx="0">
                  <c:v>2018</c:v>
                </c:pt>
                <c:pt idx="1">
                  <c:v>2019</c:v>
                </c:pt>
                <c:pt idx="2">
                  <c:v>2020</c:v>
                </c:pt>
                <c:pt idx="3">
                  <c:v>2021</c:v>
                </c:pt>
                <c:pt idx="4">
                  <c:v>2022</c:v>
                </c:pt>
              </c:numCache>
            </c:numRef>
          </c:cat>
          <c:val>
            <c:numRef>
              <c:f>tablice!$B$2:$F$2</c:f>
              <c:numCache>
                <c:formatCode>General</c:formatCode>
                <c:ptCount val="5"/>
                <c:pt idx="0">
                  <c:v>6</c:v>
                </c:pt>
                <c:pt idx="1">
                  <c:v>31</c:v>
                </c:pt>
                <c:pt idx="2">
                  <c:v>94</c:v>
                </c:pt>
                <c:pt idx="3">
                  <c:v>147</c:v>
                </c:pt>
                <c:pt idx="4">
                  <c:v>1</c:v>
                </c:pt>
              </c:numCache>
            </c:numRef>
          </c:val>
          <c:extLst>
            <c:ext xmlns:c16="http://schemas.microsoft.com/office/drawing/2014/chart" uri="{C3380CC4-5D6E-409C-BE32-E72D297353CC}">
              <c16:uniqueId val="{00000000-489A-4560-BBFF-DF1AD9EEAE62}"/>
            </c:ext>
          </c:extLst>
        </c:ser>
        <c:dLbls>
          <c:dLblPos val="outEnd"/>
          <c:showLegendKey val="0"/>
          <c:showVal val="1"/>
          <c:showCatName val="0"/>
          <c:showSerName val="0"/>
          <c:showPercent val="0"/>
          <c:showBubbleSize val="0"/>
        </c:dLbls>
        <c:gapWidth val="219"/>
        <c:overlap val="-27"/>
        <c:axId val="756349904"/>
        <c:axId val="756342688"/>
      </c:barChart>
      <c:catAx>
        <c:axId val="75634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756342688"/>
        <c:crosses val="autoZero"/>
        <c:auto val="1"/>
        <c:lblAlgn val="ctr"/>
        <c:lblOffset val="100"/>
        <c:noMultiLvlLbl val="0"/>
      </c:catAx>
      <c:valAx>
        <c:axId val="75634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crossAx val="75634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76ADC-785E-4A65-8C40-5A715C11F565}"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8F66C6A0-2867-4C49-BDF0-00E361C67C67}">
      <dgm:prSet/>
      <dgm:spPr/>
      <dgm:t>
        <a:bodyPr/>
        <a:lstStyle/>
        <a:p>
          <a:r>
            <a:rPr lang="en-GB">
              <a:solidFill>
                <a:schemeClr val="tx2">
                  <a:lumMod val="90000"/>
                  <a:lumOff val="10000"/>
                </a:schemeClr>
              </a:solidFill>
            </a:rPr>
            <a:t>n</a:t>
          </a:r>
          <a:r>
            <a:rPr lang="hr-HR">
              <a:solidFill>
                <a:schemeClr val="tx2">
                  <a:lumMod val="90000"/>
                  <a:lumOff val="10000"/>
                </a:schemeClr>
              </a:solidFill>
            </a:rPr>
            <a:t>ajčešća djelatnost prijavitelja bila je Računalno programiranje, zatim Savjetovanje u vezi s poslovanjem i ostalim upravljanjem  (8 %) i Inženjerstvo i s njim povezano tehničko savjetovanje (5 %)</a:t>
          </a:r>
          <a:endParaRPr lang="en-US">
            <a:solidFill>
              <a:schemeClr val="tx2">
                <a:lumMod val="90000"/>
                <a:lumOff val="10000"/>
              </a:schemeClr>
            </a:solidFill>
          </a:endParaRPr>
        </a:p>
      </dgm:t>
    </dgm:pt>
    <dgm:pt modelId="{A9C6D7A4-13F8-402D-B662-ED0A55CBA1AE}" type="parTrans" cxnId="{A3058082-D6A3-4FE7-80D0-1BBC39AB3ECF}">
      <dgm:prSet/>
      <dgm:spPr/>
      <dgm:t>
        <a:bodyPr/>
        <a:lstStyle/>
        <a:p>
          <a:endParaRPr lang="en-US" sz="1600"/>
        </a:p>
      </dgm:t>
    </dgm:pt>
    <dgm:pt modelId="{694D557D-41BA-49A5-8C6A-4CB7605B732D}" type="sibTrans" cxnId="{A3058082-D6A3-4FE7-80D0-1BBC39AB3ECF}">
      <dgm:prSet/>
      <dgm:spPr/>
      <dgm:t>
        <a:bodyPr/>
        <a:lstStyle/>
        <a:p>
          <a:endParaRPr lang="en-US"/>
        </a:p>
      </dgm:t>
    </dgm:pt>
    <dgm:pt modelId="{4D531CFF-35C3-433A-A7DE-7AC8FAD8C695}">
      <dgm:prSet/>
      <dgm:spPr/>
      <dgm:t>
        <a:bodyPr/>
        <a:lstStyle/>
        <a:p>
          <a:r>
            <a:rPr lang="en-GB">
              <a:solidFill>
                <a:schemeClr val="tx2">
                  <a:lumMod val="90000"/>
                  <a:lumOff val="10000"/>
                </a:schemeClr>
              </a:solidFill>
            </a:rPr>
            <a:t>skoro polovica poduzeća prijavitelja (46 %) je starije od 10 godina. Trećina prijavitelja (32 %) su novoosnovana poduzeća mlađa od 5 godina.</a:t>
          </a:r>
          <a:endParaRPr lang="en-US">
            <a:solidFill>
              <a:schemeClr val="tx2">
                <a:lumMod val="90000"/>
                <a:lumOff val="10000"/>
              </a:schemeClr>
            </a:solidFill>
          </a:endParaRPr>
        </a:p>
      </dgm:t>
    </dgm:pt>
    <dgm:pt modelId="{58E02804-AD4D-481D-87C9-4723B440A94B}" type="parTrans" cxnId="{E2B105EF-BAE5-4101-AF74-FA7058064CD0}">
      <dgm:prSet/>
      <dgm:spPr/>
      <dgm:t>
        <a:bodyPr/>
        <a:lstStyle/>
        <a:p>
          <a:endParaRPr lang="en-US" sz="1600"/>
        </a:p>
      </dgm:t>
    </dgm:pt>
    <dgm:pt modelId="{2810C4C4-8EC2-4C38-925D-0256AAFE9120}" type="sibTrans" cxnId="{E2B105EF-BAE5-4101-AF74-FA7058064CD0}">
      <dgm:prSet/>
      <dgm:spPr/>
      <dgm:t>
        <a:bodyPr/>
        <a:lstStyle/>
        <a:p>
          <a:endParaRPr lang="en-US"/>
        </a:p>
      </dgm:t>
    </dgm:pt>
    <dgm:pt modelId="{2405BD85-4B37-43E4-9E15-9CE9C0B6F159}">
      <dgm:prSet/>
      <dgm:spPr/>
      <dgm:t>
        <a:bodyPr/>
        <a:lstStyle/>
        <a:p>
          <a:r>
            <a:rPr lang="en-GB">
              <a:solidFill>
                <a:schemeClr val="tx2">
                  <a:lumMod val="90000"/>
                  <a:lumOff val="10000"/>
                </a:schemeClr>
              </a:solidFill>
            </a:rPr>
            <a:t>više od polovice prijavitelja je iz grada Zagreba, dok je oko 10 % iz Primorsko-goranske i Splitsko-dalmatinske županije</a:t>
          </a:r>
          <a:endParaRPr lang="en-US">
            <a:solidFill>
              <a:schemeClr val="tx2">
                <a:lumMod val="90000"/>
                <a:lumOff val="10000"/>
              </a:schemeClr>
            </a:solidFill>
          </a:endParaRPr>
        </a:p>
      </dgm:t>
    </dgm:pt>
    <dgm:pt modelId="{E5EB0924-7923-4512-A257-795E6C25C9F5}" type="parTrans" cxnId="{D57A5834-E414-4716-8F86-0EE9F0ED19B3}">
      <dgm:prSet/>
      <dgm:spPr/>
      <dgm:t>
        <a:bodyPr/>
        <a:lstStyle/>
        <a:p>
          <a:endParaRPr lang="en-US" sz="1600"/>
        </a:p>
      </dgm:t>
    </dgm:pt>
    <dgm:pt modelId="{E4780DEE-61F5-4CCF-88D8-CFDFC1B4E878}" type="sibTrans" cxnId="{D57A5834-E414-4716-8F86-0EE9F0ED19B3}">
      <dgm:prSet/>
      <dgm:spPr/>
      <dgm:t>
        <a:bodyPr/>
        <a:lstStyle/>
        <a:p>
          <a:endParaRPr lang="en-US"/>
        </a:p>
      </dgm:t>
    </dgm:pt>
    <dgm:pt modelId="{BAC05644-DE05-4FD6-BBE8-6E9BB2EE95E0}" type="pres">
      <dgm:prSet presAssocID="{2D376ADC-785E-4A65-8C40-5A715C11F565}" presName="vert0" presStyleCnt="0">
        <dgm:presLayoutVars>
          <dgm:dir/>
          <dgm:animOne val="branch"/>
          <dgm:animLvl val="lvl"/>
        </dgm:presLayoutVars>
      </dgm:prSet>
      <dgm:spPr/>
    </dgm:pt>
    <dgm:pt modelId="{8EF134F3-BDC5-4FBD-9E6E-57C7FE21035B}" type="pres">
      <dgm:prSet presAssocID="{8F66C6A0-2867-4C49-BDF0-00E361C67C67}" presName="thickLine" presStyleLbl="alignNode1" presStyleIdx="0" presStyleCnt="3"/>
      <dgm:spPr/>
    </dgm:pt>
    <dgm:pt modelId="{87B61529-1B96-4CFA-8389-F74F23ADC1A6}" type="pres">
      <dgm:prSet presAssocID="{8F66C6A0-2867-4C49-BDF0-00E361C67C67}" presName="horz1" presStyleCnt="0"/>
      <dgm:spPr/>
    </dgm:pt>
    <dgm:pt modelId="{CC39E896-7A4D-4727-848B-15F69B11E6BE}" type="pres">
      <dgm:prSet presAssocID="{8F66C6A0-2867-4C49-BDF0-00E361C67C67}" presName="tx1" presStyleLbl="revTx" presStyleIdx="0" presStyleCnt="3"/>
      <dgm:spPr/>
    </dgm:pt>
    <dgm:pt modelId="{8022F8BF-3C28-43B0-8F20-DCFDDA9C8924}" type="pres">
      <dgm:prSet presAssocID="{8F66C6A0-2867-4C49-BDF0-00E361C67C67}" presName="vert1" presStyleCnt="0"/>
      <dgm:spPr/>
    </dgm:pt>
    <dgm:pt modelId="{90AE8158-5808-4B4A-A14F-E0AD87A90D0B}" type="pres">
      <dgm:prSet presAssocID="{4D531CFF-35C3-433A-A7DE-7AC8FAD8C695}" presName="thickLine" presStyleLbl="alignNode1" presStyleIdx="1" presStyleCnt="3"/>
      <dgm:spPr/>
    </dgm:pt>
    <dgm:pt modelId="{513F95AE-1985-4DE0-8B37-82BD3201D82F}" type="pres">
      <dgm:prSet presAssocID="{4D531CFF-35C3-433A-A7DE-7AC8FAD8C695}" presName="horz1" presStyleCnt="0"/>
      <dgm:spPr/>
    </dgm:pt>
    <dgm:pt modelId="{178906E8-D421-409A-A49B-586F3F8A5607}" type="pres">
      <dgm:prSet presAssocID="{4D531CFF-35C3-433A-A7DE-7AC8FAD8C695}" presName="tx1" presStyleLbl="revTx" presStyleIdx="1" presStyleCnt="3"/>
      <dgm:spPr/>
    </dgm:pt>
    <dgm:pt modelId="{2C43CCA6-9BEF-4604-AAF8-B1222361C266}" type="pres">
      <dgm:prSet presAssocID="{4D531CFF-35C3-433A-A7DE-7AC8FAD8C695}" presName="vert1" presStyleCnt="0"/>
      <dgm:spPr/>
    </dgm:pt>
    <dgm:pt modelId="{25FB594A-7BD4-4746-A89C-4603B9880917}" type="pres">
      <dgm:prSet presAssocID="{2405BD85-4B37-43E4-9E15-9CE9C0B6F159}" presName="thickLine" presStyleLbl="alignNode1" presStyleIdx="2" presStyleCnt="3"/>
      <dgm:spPr/>
    </dgm:pt>
    <dgm:pt modelId="{E90AFE7F-B92F-4FE2-966A-919DEF64FEAD}" type="pres">
      <dgm:prSet presAssocID="{2405BD85-4B37-43E4-9E15-9CE9C0B6F159}" presName="horz1" presStyleCnt="0"/>
      <dgm:spPr/>
    </dgm:pt>
    <dgm:pt modelId="{A258F67E-CA5E-4E65-A7B2-BDCDDC614AAC}" type="pres">
      <dgm:prSet presAssocID="{2405BD85-4B37-43E4-9E15-9CE9C0B6F159}" presName="tx1" presStyleLbl="revTx" presStyleIdx="2" presStyleCnt="3"/>
      <dgm:spPr/>
    </dgm:pt>
    <dgm:pt modelId="{67822844-AE27-4BAD-935B-330802789303}" type="pres">
      <dgm:prSet presAssocID="{2405BD85-4B37-43E4-9E15-9CE9C0B6F159}" presName="vert1" presStyleCnt="0"/>
      <dgm:spPr/>
    </dgm:pt>
  </dgm:ptLst>
  <dgm:cxnLst>
    <dgm:cxn modelId="{6DB09321-5356-46AA-9AB5-49CC3BC525C3}" type="presOf" srcId="{2405BD85-4B37-43E4-9E15-9CE9C0B6F159}" destId="{A258F67E-CA5E-4E65-A7B2-BDCDDC614AAC}" srcOrd="0" destOrd="0" presId="urn:microsoft.com/office/officeart/2008/layout/LinedList"/>
    <dgm:cxn modelId="{D57A5834-E414-4716-8F86-0EE9F0ED19B3}" srcId="{2D376ADC-785E-4A65-8C40-5A715C11F565}" destId="{2405BD85-4B37-43E4-9E15-9CE9C0B6F159}" srcOrd="2" destOrd="0" parTransId="{E5EB0924-7923-4512-A257-795E6C25C9F5}" sibTransId="{E4780DEE-61F5-4CCF-88D8-CFDFC1B4E878}"/>
    <dgm:cxn modelId="{42616B82-3C99-4BEA-98BA-8C7F51BE97DE}" type="presOf" srcId="{4D531CFF-35C3-433A-A7DE-7AC8FAD8C695}" destId="{178906E8-D421-409A-A49B-586F3F8A5607}" srcOrd="0" destOrd="0" presId="urn:microsoft.com/office/officeart/2008/layout/LinedList"/>
    <dgm:cxn modelId="{A3058082-D6A3-4FE7-80D0-1BBC39AB3ECF}" srcId="{2D376ADC-785E-4A65-8C40-5A715C11F565}" destId="{8F66C6A0-2867-4C49-BDF0-00E361C67C67}" srcOrd="0" destOrd="0" parTransId="{A9C6D7A4-13F8-402D-B662-ED0A55CBA1AE}" sibTransId="{694D557D-41BA-49A5-8C6A-4CB7605B732D}"/>
    <dgm:cxn modelId="{977EA4A6-A543-4655-9F7A-F708771CF4A1}" type="presOf" srcId="{8F66C6A0-2867-4C49-BDF0-00E361C67C67}" destId="{CC39E896-7A4D-4727-848B-15F69B11E6BE}" srcOrd="0" destOrd="0" presId="urn:microsoft.com/office/officeart/2008/layout/LinedList"/>
    <dgm:cxn modelId="{204CFFA7-E4CC-4EE5-B94B-29E9CF8C44C5}" type="presOf" srcId="{2D376ADC-785E-4A65-8C40-5A715C11F565}" destId="{BAC05644-DE05-4FD6-BBE8-6E9BB2EE95E0}" srcOrd="0" destOrd="0" presId="urn:microsoft.com/office/officeart/2008/layout/LinedList"/>
    <dgm:cxn modelId="{E2B105EF-BAE5-4101-AF74-FA7058064CD0}" srcId="{2D376ADC-785E-4A65-8C40-5A715C11F565}" destId="{4D531CFF-35C3-433A-A7DE-7AC8FAD8C695}" srcOrd="1" destOrd="0" parTransId="{58E02804-AD4D-481D-87C9-4723B440A94B}" sibTransId="{2810C4C4-8EC2-4C38-925D-0256AAFE9120}"/>
    <dgm:cxn modelId="{13E477D9-44F4-4508-BD4C-803165E287F1}" type="presParOf" srcId="{BAC05644-DE05-4FD6-BBE8-6E9BB2EE95E0}" destId="{8EF134F3-BDC5-4FBD-9E6E-57C7FE21035B}" srcOrd="0" destOrd="0" presId="urn:microsoft.com/office/officeart/2008/layout/LinedList"/>
    <dgm:cxn modelId="{7081B47A-E1AB-4422-B0CA-581039FFC2B2}" type="presParOf" srcId="{BAC05644-DE05-4FD6-BBE8-6E9BB2EE95E0}" destId="{87B61529-1B96-4CFA-8389-F74F23ADC1A6}" srcOrd="1" destOrd="0" presId="urn:microsoft.com/office/officeart/2008/layout/LinedList"/>
    <dgm:cxn modelId="{BBDA19A2-C36E-40A1-968E-0EDBC49D65BA}" type="presParOf" srcId="{87B61529-1B96-4CFA-8389-F74F23ADC1A6}" destId="{CC39E896-7A4D-4727-848B-15F69B11E6BE}" srcOrd="0" destOrd="0" presId="urn:microsoft.com/office/officeart/2008/layout/LinedList"/>
    <dgm:cxn modelId="{FB8E0C35-3EAD-4C1C-BD6C-8890AD0CED8C}" type="presParOf" srcId="{87B61529-1B96-4CFA-8389-F74F23ADC1A6}" destId="{8022F8BF-3C28-43B0-8F20-DCFDDA9C8924}" srcOrd="1" destOrd="0" presId="urn:microsoft.com/office/officeart/2008/layout/LinedList"/>
    <dgm:cxn modelId="{66CF85CA-C284-4978-AE71-14ACB6A961B1}" type="presParOf" srcId="{BAC05644-DE05-4FD6-BBE8-6E9BB2EE95E0}" destId="{90AE8158-5808-4B4A-A14F-E0AD87A90D0B}" srcOrd="2" destOrd="0" presId="urn:microsoft.com/office/officeart/2008/layout/LinedList"/>
    <dgm:cxn modelId="{9EE9E133-42BA-4804-A42E-6350561E7600}" type="presParOf" srcId="{BAC05644-DE05-4FD6-BBE8-6E9BB2EE95E0}" destId="{513F95AE-1985-4DE0-8B37-82BD3201D82F}" srcOrd="3" destOrd="0" presId="urn:microsoft.com/office/officeart/2008/layout/LinedList"/>
    <dgm:cxn modelId="{5F4E1A5F-564B-4F73-A9C0-431FD0FE8A9A}" type="presParOf" srcId="{513F95AE-1985-4DE0-8B37-82BD3201D82F}" destId="{178906E8-D421-409A-A49B-586F3F8A5607}" srcOrd="0" destOrd="0" presId="urn:microsoft.com/office/officeart/2008/layout/LinedList"/>
    <dgm:cxn modelId="{B606ACF5-520A-4FFE-9C31-C240E201C159}" type="presParOf" srcId="{513F95AE-1985-4DE0-8B37-82BD3201D82F}" destId="{2C43CCA6-9BEF-4604-AAF8-B1222361C266}" srcOrd="1" destOrd="0" presId="urn:microsoft.com/office/officeart/2008/layout/LinedList"/>
    <dgm:cxn modelId="{9D9BB032-213F-461F-B10E-D51AB5F841EE}" type="presParOf" srcId="{BAC05644-DE05-4FD6-BBE8-6E9BB2EE95E0}" destId="{25FB594A-7BD4-4746-A89C-4603B9880917}" srcOrd="4" destOrd="0" presId="urn:microsoft.com/office/officeart/2008/layout/LinedList"/>
    <dgm:cxn modelId="{75BDBC6F-E159-42F1-B02C-A950F350F541}" type="presParOf" srcId="{BAC05644-DE05-4FD6-BBE8-6E9BB2EE95E0}" destId="{E90AFE7F-B92F-4FE2-966A-919DEF64FEAD}" srcOrd="5" destOrd="0" presId="urn:microsoft.com/office/officeart/2008/layout/LinedList"/>
    <dgm:cxn modelId="{31CA3617-0040-4550-ADF9-55F6A5440299}" type="presParOf" srcId="{E90AFE7F-B92F-4FE2-966A-919DEF64FEAD}" destId="{A258F67E-CA5E-4E65-A7B2-BDCDDC614AAC}" srcOrd="0" destOrd="0" presId="urn:microsoft.com/office/officeart/2008/layout/LinedList"/>
    <dgm:cxn modelId="{C08F5541-4335-4FE0-84A5-6195C5379DA2}" type="presParOf" srcId="{E90AFE7F-B92F-4FE2-966A-919DEF64FEAD}" destId="{67822844-AE27-4BAD-935B-33080278930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6D31E3-CE7E-4314-A345-20D8E9B4A2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58ED994-6B6F-40BD-8241-31ED1B1C69DB}">
      <dgm:prSet/>
      <dgm:spPr/>
      <dgm:t>
        <a:bodyPr/>
        <a:lstStyle/>
        <a:p>
          <a:r>
            <a:rPr lang="en-GB" b="1"/>
            <a:t>PT2 u roku 30 dana od dana primitka ZNS-a provjerava i potvrđuje troškove/izdatke navedene u ZNS-u</a:t>
          </a:r>
          <a:endParaRPr lang="en-US"/>
        </a:p>
      </dgm:t>
    </dgm:pt>
    <dgm:pt modelId="{44F0A4BE-FCB4-485C-ADE2-B939A2236BA7}" type="parTrans" cxnId="{95D0D14E-BAE7-451B-9480-6D4EFF86B497}">
      <dgm:prSet/>
      <dgm:spPr/>
      <dgm:t>
        <a:bodyPr/>
        <a:lstStyle/>
        <a:p>
          <a:endParaRPr lang="en-US"/>
        </a:p>
      </dgm:t>
    </dgm:pt>
    <dgm:pt modelId="{57BB240C-B8EE-4226-B17B-08600D9D8A20}" type="sibTrans" cxnId="{95D0D14E-BAE7-451B-9480-6D4EFF86B497}">
      <dgm:prSet/>
      <dgm:spPr/>
      <dgm:t>
        <a:bodyPr/>
        <a:lstStyle/>
        <a:p>
          <a:endParaRPr lang="en-US"/>
        </a:p>
      </dgm:t>
    </dgm:pt>
    <dgm:pt modelId="{424DC5FB-827F-4ADB-BCD0-F4D6B8CD1C33}" type="pres">
      <dgm:prSet presAssocID="{316D31E3-CE7E-4314-A345-20D8E9B4A20B}" presName="linear" presStyleCnt="0">
        <dgm:presLayoutVars>
          <dgm:animLvl val="lvl"/>
          <dgm:resizeHandles val="exact"/>
        </dgm:presLayoutVars>
      </dgm:prSet>
      <dgm:spPr/>
    </dgm:pt>
    <dgm:pt modelId="{2F5AB027-E6C3-427B-9B06-F42902EB4F7D}" type="pres">
      <dgm:prSet presAssocID="{758ED994-6B6F-40BD-8241-31ED1B1C69DB}" presName="parentText" presStyleLbl="node1" presStyleIdx="0" presStyleCnt="1">
        <dgm:presLayoutVars>
          <dgm:chMax val="0"/>
          <dgm:bulletEnabled val="1"/>
        </dgm:presLayoutVars>
      </dgm:prSet>
      <dgm:spPr/>
    </dgm:pt>
  </dgm:ptLst>
  <dgm:cxnLst>
    <dgm:cxn modelId="{9194ED39-6D22-4EE0-BA18-828BF8DFB721}" type="presOf" srcId="{758ED994-6B6F-40BD-8241-31ED1B1C69DB}" destId="{2F5AB027-E6C3-427B-9B06-F42902EB4F7D}" srcOrd="0" destOrd="0" presId="urn:microsoft.com/office/officeart/2005/8/layout/vList2"/>
    <dgm:cxn modelId="{95D0D14E-BAE7-451B-9480-6D4EFF86B497}" srcId="{316D31E3-CE7E-4314-A345-20D8E9B4A20B}" destId="{758ED994-6B6F-40BD-8241-31ED1B1C69DB}" srcOrd="0" destOrd="0" parTransId="{44F0A4BE-FCB4-485C-ADE2-B939A2236BA7}" sibTransId="{57BB240C-B8EE-4226-B17B-08600D9D8A20}"/>
    <dgm:cxn modelId="{A45C2DAD-CF8D-4321-8568-92E105876B7E}" type="presOf" srcId="{316D31E3-CE7E-4314-A345-20D8E9B4A20B}" destId="{424DC5FB-827F-4ADB-BCD0-F4D6B8CD1C33}" srcOrd="0" destOrd="0" presId="urn:microsoft.com/office/officeart/2005/8/layout/vList2"/>
    <dgm:cxn modelId="{D84D6DC2-CAF5-416A-B66B-5533B570BBA1}" type="presParOf" srcId="{424DC5FB-827F-4ADB-BCD0-F4D6B8CD1C33}" destId="{2F5AB027-E6C3-427B-9B06-F42902EB4F7D}"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962B2-A53F-496E-B053-B93DDFBBFAF9}"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en-US"/>
        </a:p>
      </dgm:t>
    </dgm:pt>
    <dgm:pt modelId="{4AC0C3AE-48B0-429A-93D4-D513085F16D1}">
      <dgm:prSet custT="1"/>
      <dgm:spPr/>
      <dgm:t>
        <a:bodyPr/>
        <a:lstStyle/>
        <a:p>
          <a:r>
            <a:rPr lang="en-US" sz="1800">
              <a:solidFill>
                <a:schemeClr val="tx2">
                  <a:lumMod val="90000"/>
                  <a:lumOff val="10000"/>
                </a:schemeClr>
              </a:solidFill>
            </a:rPr>
            <a:t>PREDMET POZIVA:</a:t>
          </a:r>
          <a:br>
            <a:rPr lang="en-US" sz="1800">
              <a:solidFill>
                <a:schemeClr val="tx2">
                  <a:lumMod val="90000"/>
                  <a:lumOff val="10000"/>
                </a:schemeClr>
              </a:solidFill>
            </a:rPr>
          </a:br>
          <a:br>
            <a:rPr lang="en-US" sz="1800">
              <a:solidFill>
                <a:schemeClr val="tx2">
                  <a:lumMod val="90000"/>
                  <a:lumOff val="10000"/>
                </a:schemeClr>
              </a:solidFill>
            </a:rPr>
          </a:br>
          <a:r>
            <a:rPr lang="hr-HR" sz="1800">
              <a:solidFill>
                <a:schemeClr val="tx2">
                  <a:lumMod val="90000"/>
                  <a:lumOff val="10000"/>
                </a:schemeClr>
              </a:solidFill>
            </a:rPr>
            <a:t>Jačanje kapaciteta MSP-ova za istraživanje, razvoj i inovacije kroz </a:t>
          </a:r>
          <a:r>
            <a:rPr lang="hr-HR" sz="1800" b="1">
              <a:solidFill>
                <a:schemeClr val="tx2">
                  <a:lumMod val="90000"/>
                  <a:lumOff val="10000"/>
                </a:schemeClr>
              </a:solidFill>
            </a:rPr>
            <a:t>poticanje suradnje sa znanstveno-istraživačkim organizacijama</a:t>
          </a:r>
          <a:r>
            <a:rPr lang="hr-HR" sz="1800">
              <a:solidFill>
                <a:schemeClr val="tx2">
                  <a:lumMod val="90000"/>
                  <a:lumOff val="10000"/>
                </a:schemeClr>
              </a:solidFill>
            </a:rPr>
            <a:t>, uključujući organizacije za istraživanje i širenje znanja, istraživačke infrastrukture, infrastrukture za testiranje i eksperimentiranje ili inovacijske klastere (ZIO), </a:t>
          </a:r>
          <a:r>
            <a:rPr lang="hr-HR" sz="1800" b="1">
              <a:solidFill>
                <a:schemeClr val="tx2">
                  <a:lumMod val="90000"/>
                  <a:lumOff val="10000"/>
                </a:schemeClr>
              </a:solidFill>
            </a:rPr>
            <a:t>u svrhu razvoja novih proizvoda, usluga ili procesa, </a:t>
          </a:r>
          <a:r>
            <a:rPr lang="hr-HR" sz="1800">
              <a:solidFill>
                <a:schemeClr val="tx2">
                  <a:lumMod val="90000"/>
                  <a:lumOff val="10000"/>
                </a:schemeClr>
              </a:solidFill>
            </a:rPr>
            <a:t>s naglaskom na komercijalizaciju proizvoda i usluga</a:t>
          </a:r>
          <a:endParaRPr lang="en-US" sz="1800">
            <a:solidFill>
              <a:schemeClr val="tx2">
                <a:lumMod val="90000"/>
                <a:lumOff val="10000"/>
              </a:schemeClr>
            </a:solidFill>
          </a:endParaRPr>
        </a:p>
      </dgm:t>
    </dgm:pt>
    <dgm:pt modelId="{2B0DE2A3-3F42-465A-9D6F-A9D9D2903815}" type="parTrans" cxnId="{AC7C7E74-3C21-4FC1-A3CD-2F509A20F921}">
      <dgm:prSet/>
      <dgm:spPr/>
      <dgm:t>
        <a:bodyPr/>
        <a:lstStyle/>
        <a:p>
          <a:endParaRPr lang="en-US"/>
        </a:p>
      </dgm:t>
    </dgm:pt>
    <dgm:pt modelId="{F7841920-8E3A-491A-A3CA-704CBDCEBBD7}" type="sibTrans" cxnId="{AC7C7E74-3C21-4FC1-A3CD-2F509A20F921}">
      <dgm:prSet/>
      <dgm:spPr/>
      <dgm:t>
        <a:bodyPr/>
        <a:lstStyle/>
        <a:p>
          <a:endParaRPr lang="en-US"/>
        </a:p>
      </dgm:t>
    </dgm:pt>
    <dgm:pt modelId="{19806596-3BBA-4F6A-B98F-182AB3329B1B}">
      <dgm:prSet/>
      <dgm:spPr/>
      <dgm:t>
        <a:bodyPr/>
        <a:lstStyle/>
        <a:p>
          <a:r>
            <a:rPr lang="en-US">
              <a:solidFill>
                <a:schemeClr val="tx2">
                  <a:lumMod val="90000"/>
                  <a:lumOff val="10000"/>
                </a:schemeClr>
              </a:solidFill>
            </a:rPr>
            <a:t>SVRHA (CILJ) POZIVA: </a:t>
          </a:r>
          <a:br>
            <a:rPr lang="en-US">
              <a:solidFill>
                <a:schemeClr val="tx2">
                  <a:lumMod val="90000"/>
                  <a:lumOff val="10000"/>
                </a:schemeClr>
              </a:solidFill>
            </a:rPr>
          </a:br>
          <a:br>
            <a:rPr lang="en-US">
              <a:solidFill>
                <a:schemeClr val="tx2">
                  <a:lumMod val="90000"/>
                  <a:lumOff val="10000"/>
                </a:schemeClr>
              </a:solidFill>
            </a:rPr>
          </a:br>
          <a:r>
            <a:rPr lang="hr-HR">
              <a:solidFill>
                <a:schemeClr val="tx2">
                  <a:lumMod val="90000"/>
                  <a:lumOff val="10000"/>
                </a:schemeClr>
              </a:solidFill>
            </a:rPr>
            <a:t>Pružanje </a:t>
          </a:r>
          <a:r>
            <a:rPr lang="hr-HR" b="1">
              <a:solidFill>
                <a:schemeClr val="tx2">
                  <a:lumMod val="90000"/>
                  <a:lumOff val="10000"/>
                </a:schemeClr>
              </a:solidFill>
            </a:rPr>
            <a:t>stručne podrške od strane ZIO </a:t>
          </a:r>
          <a:r>
            <a:rPr lang="hr-HR">
              <a:solidFill>
                <a:schemeClr val="tx2">
                  <a:lumMod val="90000"/>
                  <a:lumOff val="10000"/>
                </a:schemeClr>
              </a:solidFill>
            </a:rPr>
            <a:t>u vidu ugovornog pružanja usluga MSP-ovima za troškove testiranja, ispitivanja, demonstracijskih aktivnosti, kao i korištenja stručnih tehničkih znanja </a:t>
          </a:r>
          <a:r>
            <a:rPr lang="hr-HR" b="1">
              <a:solidFill>
                <a:schemeClr val="tx2">
                  <a:lumMod val="90000"/>
                  <a:lumOff val="10000"/>
                </a:schemeClr>
              </a:solidFill>
            </a:rPr>
            <a:t>za potrebe inovativnih procesa i komercijalizacije inovacija</a:t>
          </a:r>
          <a:endParaRPr lang="en-US" b="1">
            <a:solidFill>
              <a:schemeClr val="tx2">
                <a:lumMod val="90000"/>
                <a:lumOff val="10000"/>
              </a:schemeClr>
            </a:solidFill>
          </a:endParaRPr>
        </a:p>
      </dgm:t>
    </dgm:pt>
    <dgm:pt modelId="{95129468-035B-4F95-B772-77476FA82AFB}" type="parTrans" cxnId="{EF45491E-7C4B-43F6-B9C1-943242F084C4}">
      <dgm:prSet/>
      <dgm:spPr/>
      <dgm:t>
        <a:bodyPr/>
        <a:lstStyle/>
        <a:p>
          <a:endParaRPr lang="en-US"/>
        </a:p>
      </dgm:t>
    </dgm:pt>
    <dgm:pt modelId="{4C724686-E82F-422F-BAE6-83E4AC888F3E}" type="sibTrans" cxnId="{EF45491E-7C4B-43F6-B9C1-943242F084C4}">
      <dgm:prSet/>
      <dgm:spPr/>
      <dgm:t>
        <a:bodyPr/>
        <a:lstStyle/>
        <a:p>
          <a:endParaRPr lang="en-US"/>
        </a:p>
      </dgm:t>
    </dgm:pt>
    <dgm:pt modelId="{FC6DAC47-BE5A-45BB-BD0F-05678C4F6015}" type="pres">
      <dgm:prSet presAssocID="{3BC962B2-A53F-496E-B053-B93DDFBBFAF9}" presName="hierChild1" presStyleCnt="0">
        <dgm:presLayoutVars>
          <dgm:chPref val="1"/>
          <dgm:dir/>
          <dgm:animOne val="branch"/>
          <dgm:animLvl val="lvl"/>
          <dgm:resizeHandles/>
        </dgm:presLayoutVars>
      </dgm:prSet>
      <dgm:spPr/>
    </dgm:pt>
    <dgm:pt modelId="{618BAD55-FE5C-4761-9BCA-F55D4C478748}" type="pres">
      <dgm:prSet presAssocID="{4AC0C3AE-48B0-429A-93D4-D513085F16D1}" presName="hierRoot1" presStyleCnt="0"/>
      <dgm:spPr/>
    </dgm:pt>
    <dgm:pt modelId="{184A0438-8DDD-4E0D-BE08-6C2ED0B0B218}" type="pres">
      <dgm:prSet presAssocID="{4AC0C3AE-48B0-429A-93D4-D513085F16D1}" presName="composite" presStyleCnt="0"/>
      <dgm:spPr/>
    </dgm:pt>
    <dgm:pt modelId="{D522FD78-8922-41DF-955C-7BB83C86E94D}" type="pres">
      <dgm:prSet presAssocID="{4AC0C3AE-48B0-429A-93D4-D513085F16D1}" presName="background" presStyleLbl="node0" presStyleIdx="0" presStyleCnt="2"/>
      <dgm:spPr/>
    </dgm:pt>
    <dgm:pt modelId="{6E0DDC17-6B2A-49E6-B81D-AEF827EE9650}" type="pres">
      <dgm:prSet presAssocID="{4AC0C3AE-48B0-429A-93D4-D513085F16D1}" presName="text" presStyleLbl="fgAcc0" presStyleIdx="0" presStyleCnt="2" custScaleX="109321" custScaleY="127882">
        <dgm:presLayoutVars>
          <dgm:chPref val="3"/>
        </dgm:presLayoutVars>
      </dgm:prSet>
      <dgm:spPr/>
    </dgm:pt>
    <dgm:pt modelId="{587D63D6-3F2A-4A02-9596-1079C6ACF2B4}" type="pres">
      <dgm:prSet presAssocID="{4AC0C3AE-48B0-429A-93D4-D513085F16D1}" presName="hierChild2" presStyleCnt="0"/>
      <dgm:spPr/>
    </dgm:pt>
    <dgm:pt modelId="{C1B99231-9174-4F82-B3C0-198F3D458F60}" type="pres">
      <dgm:prSet presAssocID="{19806596-3BBA-4F6A-B98F-182AB3329B1B}" presName="hierRoot1" presStyleCnt="0"/>
      <dgm:spPr/>
    </dgm:pt>
    <dgm:pt modelId="{BAE42892-D9A2-4C55-A5C0-B70584171A3D}" type="pres">
      <dgm:prSet presAssocID="{19806596-3BBA-4F6A-B98F-182AB3329B1B}" presName="composite" presStyleCnt="0"/>
      <dgm:spPr/>
    </dgm:pt>
    <dgm:pt modelId="{E0A89435-F679-40EA-AED1-C67259255445}" type="pres">
      <dgm:prSet presAssocID="{19806596-3BBA-4F6A-B98F-182AB3329B1B}" presName="background" presStyleLbl="node0" presStyleIdx="1" presStyleCnt="2"/>
      <dgm:spPr/>
    </dgm:pt>
    <dgm:pt modelId="{50DA3C91-EE35-45CA-8741-7EA81C7D5655}" type="pres">
      <dgm:prSet presAssocID="{19806596-3BBA-4F6A-B98F-182AB3329B1B}" presName="text" presStyleLbl="fgAcc0" presStyleIdx="1" presStyleCnt="2" custScaleX="108060" custScaleY="128442">
        <dgm:presLayoutVars>
          <dgm:chPref val="3"/>
        </dgm:presLayoutVars>
      </dgm:prSet>
      <dgm:spPr/>
    </dgm:pt>
    <dgm:pt modelId="{CCA5B76C-2E2A-4F3A-9FF0-FE49063C9C87}" type="pres">
      <dgm:prSet presAssocID="{19806596-3BBA-4F6A-B98F-182AB3329B1B}" presName="hierChild2" presStyleCnt="0"/>
      <dgm:spPr/>
    </dgm:pt>
  </dgm:ptLst>
  <dgm:cxnLst>
    <dgm:cxn modelId="{65895406-5E02-437A-8406-4713FA7BA0A4}" type="presOf" srcId="{4AC0C3AE-48B0-429A-93D4-D513085F16D1}" destId="{6E0DDC17-6B2A-49E6-B81D-AEF827EE9650}" srcOrd="0" destOrd="0" presId="urn:microsoft.com/office/officeart/2005/8/layout/hierarchy1"/>
    <dgm:cxn modelId="{EF45491E-7C4B-43F6-B9C1-943242F084C4}" srcId="{3BC962B2-A53F-496E-B053-B93DDFBBFAF9}" destId="{19806596-3BBA-4F6A-B98F-182AB3329B1B}" srcOrd="1" destOrd="0" parTransId="{95129468-035B-4F95-B772-77476FA82AFB}" sibTransId="{4C724686-E82F-422F-BAE6-83E4AC888F3E}"/>
    <dgm:cxn modelId="{8A8F2C43-9E5F-428B-861A-ACB6C4440F2D}" type="presOf" srcId="{3BC962B2-A53F-496E-B053-B93DDFBBFAF9}" destId="{FC6DAC47-BE5A-45BB-BD0F-05678C4F6015}" srcOrd="0" destOrd="0" presId="urn:microsoft.com/office/officeart/2005/8/layout/hierarchy1"/>
    <dgm:cxn modelId="{AC7C7E74-3C21-4FC1-A3CD-2F509A20F921}" srcId="{3BC962B2-A53F-496E-B053-B93DDFBBFAF9}" destId="{4AC0C3AE-48B0-429A-93D4-D513085F16D1}" srcOrd="0" destOrd="0" parTransId="{2B0DE2A3-3F42-465A-9D6F-A9D9D2903815}" sibTransId="{F7841920-8E3A-491A-A3CA-704CBDCEBBD7}"/>
    <dgm:cxn modelId="{7E43A587-50CF-468C-B32E-A51FF0CF2A81}" type="presOf" srcId="{19806596-3BBA-4F6A-B98F-182AB3329B1B}" destId="{50DA3C91-EE35-45CA-8741-7EA81C7D5655}" srcOrd="0" destOrd="0" presId="urn:microsoft.com/office/officeart/2005/8/layout/hierarchy1"/>
    <dgm:cxn modelId="{035CB479-66A1-40C9-85AA-CA296A759687}" type="presParOf" srcId="{FC6DAC47-BE5A-45BB-BD0F-05678C4F6015}" destId="{618BAD55-FE5C-4761-9BCA-F55D4C478748}" srcOrd="0" destOrd="0" presId="urn:microsoft.com/office/officeart/2005/8/layout/hierarchy1"/>
    <dgm:cxn modelId="{3D561029-5A69-43DE-B39D-BAB9BEF9FDCA}" type="presParOf" srcId="{618BAD55-FE5C-4761-9BCA-F55D4C478748}" destId="{184A0438-8DDD-4E0D-BE08-6C2ED0B0B218}" srcOrd="0" destOrd="0" presId="urn:microsoft.com/office/officeart/2005/8/layout/hierarchy1"/>
    <dgm:cxn modelId="{9F8BBCFE-6EC1-4B2B-AFBE-F936C44BA268}" type="presParOf" srcId="{184A0438-8DDD-4E0D-BE08-6C2ED0B0B218}" destId="{D522FD78-8922-41DF-955C-7BB83C86E94D}" srcOrd="0" destOrd="0" presId="urn:microsoft.com/office/officeart/2005/8/layout/hierarchy1"/>
    <dgm:cxn modelId="{4CFFE873-889E-46E2-B282-42B17C86EDCA}" type="presParOf" srcId="{184A0438-8DDD-4E0D-BE08-6C2ED0B0B218}" destId="{6E0DDC17-6B2A-49E6-B81D-AEF827EE9650}" srcOrd="1" destOrd="0" presId="urn:microsoft.com/office/officeart/2005/8/layout/hierarchy1"/>
    <dgm:cxn modelId="{F25479C0-D935-4BF4-985B-A667B912D66F}" type="presParOf" srcId="{618BAD55-FE5C-4761-9BCA-F55D4C478748}" destId="{587D63D6-3F2A-4A02-9596-1079C6ACF2B4}" srcOrd="1" destOrd="0" presId="urn:microsoft.com/office/officeart/2005/8/layout/hierarchy1"/>
    <dgm:cxn modelId="{50977E6C-4C2B-4998-91EC-028A91D08D67}" type="presParOf" srcId="{FC6DAC47-BE5A-45BB-BD0F-05678C4F6015}" destId="{C1B99231-9174-4F82-B3C0-198F3D458F60}" srcOrd="1" destOrd="0" presId="urn:microsoft.com/office/officeart/2005/8/layout/hierarchy1"/>
    <dgm:cxn modelId="{7B1B3C0C-DB10-457B-9CBA-371AC957AEC1}" type="presParOf" srcId="{C1B99231-9174-4F82-B3C0-198F3D458F60}" destId="{BAE42892-D9A2-4C55-A5C0-B70584171A3D}" srcOrd="0" destOrd="0" presId="urn:microsoft.com/office/officeart/2005/8/layout/hierarchy1"/>
    <dgm:cxn modelId="{8E713FCF-5EFC-4BB2-A8BE-9705888DD2D8}" type="presParOf" srcId="{BAE42892-D9A2-4C55-A5C0-B70584171A3D}" destId="{E0A89435-F679-40EA-AED1-C67259255445}" srcOrd="0" destOrd="0" presId="urn:microsoft.com/office/officeart/2005/8/layout/hierarchy1"/>
    <dgm:cxn modelId="{45FFD678-BDE6-4595-8CA2-C4175668D19D}" type="presParOf" srcId="{BAE42892-D9A2-4C55-A5C0-B70584171A3D}" destId="{50DA3C91-EE35-45CA-8741-7EA81C7D5655}" srcOrd="1" destOrd="0" presId="urn:microsoft.com/office/officeart/2005/8/layout/hierarchy1"/>
    <dgm:cxn modelId="{7D9680EA-E528-4ADC-B04E-EF014D003CCC}" type="presParOf" srcId="{C1B99231-9174-4F82-B3C0-198F3D458F60}" destId="{CCA5B76C-2E2A-4F3A-9FF0-FE49063C9C8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F7162-4171-41FE-A436-98ABBE8314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D92B4A-A6D1-4BA2-8EF5-277ABB79401C}">
      <dgm:prSet/>
      <dgm:spPr/>
      <dgm:t>
        <a:bodyPr/>
        <a:lstStyle/>
        <a:p>
          <a:r>
            <a:rPr lang="en-US" err="1">
              <a:solidFill>
                <a:srgbClr val="002060"/>
              </a:solidFill>
            </a:rPr>
            <a:t>Poduzeća</a:t>
          </a:r>
          <a:r>
            <a:rPr lang="en-US">
              <a:solidFill>
                <a:srgbClr val="002060"/>
              </a:solidFill>
            </a:rPr>
            <a:t> </a:t>
          </a:r>
          <a:r>
            <a:rPr lang="en-US" err="1">
              <a:solidFill>
                <a:srgbClr val="002060"/>
              </a:solidFill>
            </a:rPr>
            <a:t>koja</a:t>
          </a:r>
          <a:r>
            <a:rPr lang="en-US">
              <a:solidFill>
                <a:srgbClr val="002060"/>
              </a:solidFill>
            </a:rPr>
            <a:t> </a:t>
          </a:r>
          <a:r>
            <a:rPr lang="en-US" err="1">
              <a:solidFill>
                <a:srgbClr val="002060"/>
              </a:solidFill>
            </a:rPr>
            <a:t>su</a:t>
          </a:r>
          <a:r>
            <a:rPr lang="en-US">
              <a:solidFill>
                <a:srgbClr val="002060"/>
              </a:solidFill>
            </a:rPr>
            <a:t> </a:t>
          </a:r>
          <a:r>
            <a:rPr lang="en-US" err="1">
              <a:solidFill>
                <a:srgbClr val="002060"/>
              </a:solidFill>
            </a:rPr>
            <a:t>primila</a:t>
          </a:r>
          <a:r>
            <a:rPr lang="en-US">
              <a:solidFill>
                <a:srgbClr val="002060"/>
              </a:solidFill>
            </a:rPr>
            <a:t> </a:t>
          </a:r>
          <a:r>
            <a:rPr lang="en-US" err="1">
              <a:solidFill>
                <a:srgbClr val="002060"/>
              </a:solidFill>
            </a:rPr>
            <a:t>potporu</a:t>
          </a:r>
          <a:endParaRPr lang="en-US">
            <a:solidFill>
              <a:srgbClr val="002060"/>
            </a:solidFill>
          </a:endParaRPr>
        </a:p>
      </dgm:t>
    </dgm:pt>
    <dgm:pt modelId="{02E34065-3978-47FB-8BAD-431EAAEC488C}" type="parTrans" cxnId="{24AEDC21-508D-43BC-88CC-19E6C8788BC5}">
      <dgm:prSet/>
      <dgm:spPr/>
      <dgm:t>
        <a:bodyPr/>
        <a:lstStyle/>
        <a:p>
          <a:endParaRPr lang="en-US">
            <a:solidFill>
              <a:srgbClr val="002060"/>
            </a:solidFill>
          </a:endParaRPr>
        </a:p>
      </dgm:t>
    </dgm:pt>
    <dgm:pt modelId="{47929F81-527F-46DE-9164-8C86BCB8F1AF}" type="sibTrans" cxnId="{24AEDC21-508D-43BC-88CC-19E6C8788BC5}">
      <dgm:prSet/>
      <dgm:spPr/>
      <dgm:t>
        <a:bodyPr/>
        <a:lstStyle/>
        <a:p>
          <a:endParaRPr lang="en-US">
            <a:solidFill>
              <a:srgbClr val="002060"/>
            </a:solidFill>
          </a:endParaRPr>
        </a:p>
      </dgm:t>
    </dgm:pt>
    <dgm:pt modelId="{5B8A5729-76F2-4C3E-AAD0-CED15278A1B5}">
      <dgm:prSet/>
      <dgm:spPr>
        <a:solidFill>
          <a:schemeClr val="accent2"/>
        </a:solidFill>
      </dgm:spPr>
      <dgm:t>
        <a:bodyPr/>
        <a:lstStyle/>
        <a:p>
          <a:r>
            <a:rPr lang="en-US">
              <a:solidFill>
                <a:srgbClr val="002060"/>
              </a:solidFill>
            </a:rPr>
            <a:t>Poduzeća koja su primila potporu u obliku bespovratnih sredstava</a:t>
          </a:r>
        </a:p>
      </dgm:t>
    </dgm:pt>
    <dgm:pt modelId="{1296869A-EB12-4BA7-90A8-A4B7C8AF2A62}" type="parTrans" cxnId="{61E83FF4-D477-4D02-AF81-6D02E1F04C04}">
      <dgm:prSet/>
      <dgm:spPr/>
      <dgm:t>
        <a:bodyPr/>
        <a:lstStyle/>
        <a:p>
          <a:endParaRPr lang="en-US">
            <a:solidFill>
              <a:srgbClr val="002060"/>
            </a:solidFill>
          </a:endParaRPr>
        </a:p>
      </dgm:t>
    </dgm:pt>
    <dgm:pt modelId="{B88EB7FF-59CA-4FDE-977B-9F95A7B4959B}" type="sibTrans" cxnId="{61E83FF4-D477-4D02-AF81-6D02E1F04C04}">
      <dgm:prSet/>
      <dgm:spPr/>
      <dgm:t>
        <a:bodyPr/>
        <a:lstStyle/>
        <a:p>
          <a:endParaRPr lang="en-US">
            <a:solidFill>
              <a:srgbClr val="002060"/>
            </a:solidFill>
          </a:endParaRPr>
        </a:p>
      </dgm:t>
    </dgm:pt>
    <dgm:pt modelId="{923688CD-ED25-47DC-9BCD-57054155BE38}">
      <dgm:prSet/>
      <dgm:spPr/>
      <dgm:t>
        <a:bodyPr/>
        <a:lstStyle/>
        <a:p>
          <a:r>
            <a:rPr lang="it-IT">
              <a:solidFill>
                <a:srgbClr val="002060"/>
              </a:solidFill>
            </a:rPr>
            <a:t>Novoosnovana poduzeća koja su primila potporu</a:t>
          </a:r>
          <a:endParaRPr lang="en-US">
            <a:solidFill>
              <a:srgbClr val="002060"/>
            </a:solidFill>
          </a:endParaRPr>
        </a:p>
      </dgm:t>
    </dgm:pt>
    <dgm:pt modelId="{C2321CF1-0BF1-4253-8B72-3D4E05192D51}" type="parTrans" cxnId="{A6FCF131-7454-4D8F-B0CA-0E7E0D8E396E}">
      <dgm:prSet/>
      <dgm:spPr/>
      <dgm:t>
        <a:bodyPr/>
        <a:lstStyle/>
        <a:p>
          <a:endParaRPr lang="en-US">
            <a:solidFill>
              <a:srgbClr val="002060"/>
            </a:solidFill>
          </a:endParaRPr>
        </a:p>
      </dgm:t>
    </dgm:pt>
    <dgm:pt modelId="{7E48918B-9395-42CD-8183-C7BDC0D19461}" type="sibTrans" cxnId="{A6FCF131-7454-4D8F-B0CA-0E7E0D8E396E}">
      <dgm:prSet/>
      <dgm:spPr/>
      <dgm:t>
        <a:bodyPr/>
        <a:lstStyle/>
        <a:p>
          <a:endParaRPr lang="en-US">
            <a:solidFill>
              <a:srgbClr val="002060"/>
            </a:solidFill>
          </a:endParaRPr>
        </a:p>
      </dgm:t>
    </dgm:pt>
    <dgm:pt modelId="{FF53117E-366A-48A0-A1E0-AB289CFCA10C}">
      <dgm:prSet/>
      <dgm:spPr>
        <a:solidFill>
          <a:schemeClr val="accent2"/>
        </a:solidFill>
      </dgm:spPr>
      <dgm:t>
        <a:bodyPr/>
        <a:lstStyle/>
        <a:p>
          <a:r>
            <a:rPr lang="pl-PL">
              <a:solidFill>
                <a:srgbClr val="002060"/>
              </a:solidFill>
            </a:rPr>
            <a:t>Privatna ulaganja u iznosu jednakom javnoj potpori </a:t>
          </a:r>
          <a:endParaRPr lang="en-US">
            <a:solidFill>
              <a:srgbClr val="002060"/>
            </a:solidFill>
          </a:endParaRPr>
        </a:p>
      </dgm:t>
    </dgm:pt>
    <dgm:pt modelId="{48577E98-68CC-41C6-A523-CBB3F791A4FA}" type="parTrans" cxnId="{BC6D9650-4C5D-4151-8575-42D348ADD4BC}">
      <dgm:prSet/>
      <dgm:spPr/>
      <dgm:t>
        <a:bodyPr/>
        <a:lstStyle/>
        <a:p>
          <a:endParaRPr lang="en-US">
            <a:solidFill>
              <a:srgbClr val="002060"/>
            </a:solidFill>
          </a:endParaRPr>
        </a:p>
      </dgm:t>
    </dgm:pt>
    <dgm:pt modelId="{1DF526CD-0C4E-4FC0-9859-B977493D8207}" type="sibTrans" cxnId="{BC6D9650-4C5D-4151-8575-42D348ADD4BC}">
      <dgm:prSet/>
      <dgm:spPr/>
      <dgm:t>
        <a:bodyPr/>
        <a:lstStyle/>
        <a:p>
          <a:endParaRPr lang="en-US">
            <a:solidFill>
              <a:srgbClr val="002060"/>
            </a:solidFill>
          </a:endParaRPr>
        </a:p>
      </dgm:t>
    </dgm:pt>
    <dgm:pt modelId="{5E4DC803-BD39-4EFB-8DDB-812156696AC6}">
      <dgm:prSet/>
      <dgm:spPr>
        <a:solidFill>
          <a:schemeClr val="accent2"/>
        </a:solidFill>
      </dgm:spPr>
      <dgm:t>
        <a:bodyPr/>
        <a:lstStyle/>
        <a:p>
          <a:r>
            <a:rPr lang="en-US">
              <a:solidFill>
                <a:srgbClr val="002060"/>
              </a:solidFill>
            </a:rPr>
            <a:t>Mala i srednja poduzeća (MSP-ovi) koji uvode inovacije u proizvode ili procese</a:t>
          </a:r>
        </a:p>
      </dgm:t>
    </dgm:pt>
    <dgm:pt modelId="{0FEB8189-3717-4C1B-A642-19F97C58E1BE}" type="parTrans" cxnId="{5982C803-10C4-4198-9DE1-238B885795FA}">
      <dgm:prSet/>
      <dgm:spPr/>
      <dgm:t>
        <a:bodyPr/>
        <a:lstStyle/>
        <a:p>
          <a:endParaRPr lang="en-US">
            <a:solidFill>
              <a:srgbClr val="002060"/>
            </a:solidFill>
          </a:endParaRPr>
        </a:p>
      </dgm:t>
    </dgm:pt>
    <dgm:pt modelId="{110E8C30-D1EB-4701-948C-0922AA3AA64A}" type="sibTrans" cxnId="{5982C803-10C4-4198-9DE1-238B885795FA}">
      <dgm:prSet/>
      <dgm:spPr/>
      <dgm:t>
        <a:bodyPr/>
        <a:lstStyle/>
        <a:p>
          <a:endParaRPr lang="en-US">
            <a:solidFill>
              <a:srgbClr val="002060"/>
            </a:solidFill>
          </a:endParaRPr>
        </a:p>
      </dgm:t>
    </dgm:pt>
    <dgm:pt modelId="{51DE6F7B-73E3-4FC1-B6EB-0FAE7E7068C0}">
      <dgm:prSet/>
      <dgm:spPr>
        <a:solidFill>
          <a:schemeClr val="bg2">
            <a:lumMod val="60000"/>
            <a:lumOff val="40000"/>
          </a:schemeClr>
        </a:solidFill>
      </dgm:spPr>
      <dgm:t>
        <a:bodyPr/>
        <a:lstStyle/>
        <a:p>
          <a:r>
            <a:rPr lang="en-US">
              <a:solidFill>
                <a:srgbClr val="002060"/>
              </a:solidFill>
            </a:rPr>
            <a:t>MSP-</a:t>
          </a:r>
          <a:r>
            <a:rPr lang="en-US" err="1">
              <a:solidFill>
                <a:srgbClr val="002060"/>
              </a:solidFill>
            </a:rPr>
            <a:t>ovi</a:t>
          </a:r>
          <a:r>
            <a:rPr lang="en-US">
              <a:solidFill>
                <a:srgbClr val="002060"/>
              </a:solidFill>
            </a:rPr>
            <a:t> koji </a:t>
          </a:r>
          <a:r>
            <a:rPr lang="en-US" err="1">
              <a:solidFill>
                <a:srgbClr val="002060"/>
              </a:solidFill>
            </a:rPr>
            <a:t>uvode</a:t>
          </a:r>
          <a:r>
            <a:rPr lang="en-US">
              <a:solidFill>
                <a:srgbClr val="002060"/>
              </a:solidFill>
            </a:rPr>
            <a:t> </a:t>
          </a:r>
          <a:r>
            <a:rPr lang="en-US" err="1">
              <a:solidFill>
                <a:srgbClr val="002060"/>
              </a:solidFill>
            </a:rPr>
            <a:t>marketinške</a:t>
          </a:r>
          <a:r>
            <a:rPr lang="en-US">
              <a:solidFill>
                <a:srgbClr val="002060"/>
              </a:solidFill>
            </a:rPr>
            <a:t> </a:t>
          </a:r>
          <a:r>
            <a:rPr lang="en-US" err="1">
              <a:solidFill>
                <a:srgbClr val="002060"/>
              </a:solidFill>
            </a:rPr>
            <a:t>ili</a:t>
          </a:r>
          <a:r>
            <a:rPr lang="en-US">
              <a:solidFill>
                <a:srgbClr val="002060"/>
              </a:solidFill>
            </a:rPr>
            <a:t> </a:t>
          </a:r>
          <a:r>
            <a:rPr lang="en-US" err="1">
              <a:solidFill>
                <a:srgbClr val="002060"/>
              </a:solidFill>
            </a:rPr>
            <a:t>organizacijske</a:t>
          </a:r>
          <a:r>
            <a:rPr lang="en-US">
              <a:solidFill>
                <a:srgbClr val="002060"/>
              </a:solidFill>
            </a:rPr>
            <a:t> </a:t>
          </a:r>
          <a:r>
            <a:rPr lang="en-US" err="1">
              <a:solidFill>
                <a:srgbClr val="002060"/>
              </a:solidFill>
            </a:rPr>
            <a:t>inovacije</a:t>
          </a:r>
          <a:endParaRPr lang="en-US">
            <a:solidFill>
              <a:srgbClr val="002060"/>
            </a:solidFill>
          </a:endParaRPr>
        </a:p>
      </dgm:t>
    </dgm:pt>
    <dgm:pt modelId="{09438114-337C-401B-A59D-1285939D0E26}" type="parTrans" cxnId="{605AF7E1-49B7-4793-87E2-2341890830D8}">
      <dgm:prSet/>
      <dgm:spPr/>
      <dgm:t>
        <a:bodyPr/>
        <a:lstStyle/>
        <a:p>
          <a:endParaRPr lang="en-US">
            <a:solidFill>
              <a:srgbClr val="002060"/>
            </a:solidFill>
          </a:endParaRPr>
        </a:p>
      </dgm:t>
    </dgm:pt>
    <dgm:pt modelId="{C2E6FC90-7F74-4F33-A0D4-8975774449D9}" type="sibTrans" cxnId="{605AF7E1-49B7-4793-87E2-2341890830D8}">
      <dgm:prSet/>
      <dgm:spPr/>
      <dgm:t>
        <a:bodyPr/>
        <a:lstStyle/>
        <a:p>
          <a:endParaRPr lang="en-US">
            <a:solidFill>
              <a:srgbClr val="002060"/>
            </a:solidFill>
          </a:endParaRPr>
        </a:p>
      </dgm:t>
    </dgm:pt>
    <dgm:pt modelId="{496E445A-8D02-401A-BBD4-AF3396AFB02D}">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dgm:spPr>
      <dgm:t>
        <a:bodyPr/>
        <a:lstStyle/>
        <a:p>
          <a:r>
            <a:rPr lang="en-US" err="1">
              <a:solidFill>
                <a:srgbClr val="002060"/>
              </a:solidFill>
            </a:rPr>
            <a:t>Broj</a:t>
          </a:r>
          <a:r>
            <a:rPr lang="en-US">
              <a:solidFill>
                <a:srgbClr val="002060"/>
              </a:solidFill>
            </a:rPr>
            <a:t> </a:t>
          </a:r>
          <a:r>
            <a:rPr lang="en-US" err="1">
              <a:solidFill>
                <a:srgbClr val="002060"/>
              </a:solidFill>
            </a:rPr>
            <a:t>inovativnih</a:t>
          </a:r>
          <a:r>
            <a:rPr lang="en-US">
              <a:solidFill>
                <a:srgbClr val="002060"/>
              </a:solidFill>
            </a:rPr>
            <a:t> </a:t>
          </a:r>
          <a:r>
            <a:rPr lang="en-US" err="1">
              <a:solidFill>
                <a:srgbClr val="002060"/>
              </a:solidFill>
            </a:rPr>
            <a:t>proizvoda</a:t>
          </a:r>
          <a:r>
            <a:rPr lang="en-US">
              <a:solidFill>
                <a:srgbClr val="002060"/>
              </a:solidFill>
            </a:rPr>
            <a:t>, </a:t>
          </a:r>
          <a:r>
            <a:rPr lang="en-US" err="1">
              <a:solidFill>
                <a:srgbClr val="002060"/>
              </a:solidFill>
            </a:rPr>
            <a:t>usluga</a:t>
          </a:r>
          <a:r>
            <a:rPr lang="en-US">
              <a:solidFill>
                <a:srgbClr val="002060"/>
              </a:solidFill>
            </a:rPr>
            <a:t> </a:t>
          </a:r>
          <a:r>
            <a:rPr lang="en-US" err="1">
              <a:solidFill>
                <a:srgbClr val="002060"/>
              </a:solidFill>
            </a:rPr>
            <a:t>ili</a:t>
          </a:r>
          <a:r>
            <a:rPr lang="en-US">
              <a:solidFill>
                <a:srgbClr val="002060"/>
              </a:solidFill>
            </a:rPr>
            <a:t> </a:t>
          </a:r>
          <a:r>
            <a:rPr lang="en-US" err="1">
              <a:solidFill>
                <a:srgbClr val="002060"/>
              </a:solidFill>
            </a:rPr>
            <a:t>procesa</a:t>
          </a:r>
          <a:r>
            <a:rPr lang="en-US">
              <a:solidFill>
                <a:srgbClr val="002060"/>
              </a:solidFill>
            </a:rPr>
            <a:t> koji se </a:t>
          </a:r>
          <a:r>
            <a:rPr lang="en-US" err="1">
              <a:solidFill>
                <a:srgbClr val="002060"/>
              </a:solidFill>
            </a:rPr>
            <a:t>razvijaju</a:t>
          </a:r>
          <a:r>
            <a:rPr lang="en-US">
              <a:solidFill>
                <a:srgbClr val="002060"/>
              </a:solidFill>
            </a:rPr>
            <a:t> </a:t>
          </a:r>
          <a:r>
            <a:rPr lang="en-US" err="1">
              <a:solidFill>
                <a:srgbClr val="002060"/>
              </a:solidFill>
            </a:rPr>
            <a:t>projektom</a:t>
          </a:r>
          <a:endParaRPr lang="en-US">
            <a:solidFill>
              <a:srgbClr val="002060"/>
            </a:solidFill>
          </a:endParaRPr>
        </a:p>
      </dgm:t>
    </dgm:pt>
    <dgm:pt modelId="{AE077A2F-D1DC-4AEF-99B1-36AB40831216}" type="parTrans" cxnId="{C04115F3-BBFB-4133-BA7A-5553DE49FA6C}">
      <dgm:prSet/>
      <dgm:spPr/>
      <dgm:t>
        <a:bodyPr/>
        <a:lstStyle/>
        <a:p>
          <a:endParaRPr lang="en-US">
            <a:solidFill>
              <a:srgbClr val="002060"/>
            </a:solidFill>
          </a:endParaRPr>
        </a:p>
      </dgm:t>
    </dgm:pt>
    <dgm:pt modelId="{3223DE2C-DBD9-481C-BADA-4BD733840037}" type="sibTrans" cxnId="{C04115F3-BBFB-4133-BA7A-5553DE49FA6C}">
      <dgm:prSet/>
      <dgm:spPr/>
      <dgm:t>
        <a:bodyPr/>
        <a:lstStyle/>
        <a:p>
          <a:endParaRPr lang="en-US">
            <a:solidFill>
              <a:srgbClr val="002060"/>
            </a:solidFill>
          </a:endParaRPr>
        </a:p>
      </dgm:t>
    </dgm:pt>
    <dgm:pt modelId="{6E931037-AE10-4678-8187-D1CFB1B4BCFC}">
      <dgm:prSet/>
      <dgm:spPr/>
      <dgm:t>
        <a:bodyPr/>
        <a:lstStyle/>
        <a:p>
          <a:r>
            <a:rPr lang="en-US">
              <a:solidFill>
                <a:srgbClr val="002060"/>
              </a:solidFill>
            </a:rPr>
            <a:t>Broj ostvarenih transfera tehnologije</a:t>
          </a:r>
        </a:p>
      </dgm:t>
    </dgm:pt>
    <dgm:pt modelId="{9C33E7D4-C1FB-45EC-93F8-F7E9BF45E427}" type="parTrans" cxnId="{05072717-781F-4BA9-B922-26F500378F83}">
      <dgm:prSet/>
      <dgm:spPr/>
      <dgm:t>
        <a:bodyPr/>
        <a:lstStyle/>
        <a:p>
          <a:endParaRPr lang="en-US">
            <a:solidFill>
              <a:srgbClr val="002060"/>
            </a:solidFill>
          </a:endParaRPr>
        </a:p>
      </dgm:t>
    </dgm:pt>
    <dgm:pt modelId="{F3103C35-F42A-494D-9091-6CCCBC35D480}" type="sibTrans" cxnId="{05072717-781F-4BA9-B922-26F500378F83}">
      <dgm:prSet/>
      <dgm:spPr/>
      <dgm:t>
        <a:bodyPr/>
        <a:lstStyle/>
        <a:p>
          <a:endParaRPr lang="en-US">
            <a:solidFill>
              <a:srgbClr val="002060"/>
            </a:solidFill>
          </a:endParaRPr>
        </a:p>
      </dgm:t>
    </dgm:pt>
    <dgm:pt modelId="{AA3B7700-A9D4-4D68-AB27-E3C2D02C7640}">
      <dgm:prSet/>
      <dgm:spPr/>
      <dgm:t>
        <a:bodyPr/>
        <a:lstStyle/>
        <a:p>
          <a:r>
            <a:rPr lang="en-US">
              <a:solidFill>
                <a:schemeClr val="bg1"/>
              </a:solidFill>
            </a:rPr>
            <a:t>Broj podnesenih prijava za intelektualno vlasništvo</a:t>
          </a:r>
        </a:p>
      </dgm:t>
    </dgm:pt>
    <dgm:pt modelId="{0783059D-D8F4-4C4A-A8A6-572F5C14E79B}" type="parTrans" cxnId="{060F4F24-1A7E-4EEE-80DA-3FD5C5A3DDB7}">
      <dgm:prSet/>
      <dgm:spPr/>
      <dgm:t>
        <a:bodyPr/>
        <a:lstStyle/>
        <a:p>
          <a:endParaRPr lang="en-US">
            <a:solidFill>
              <a:srgbClr val="002060"/>
            </a:solidFill>
          </a:endParaRPr>
        </a:p>
      </dgm:t>
    </dgm:pt>
    <dgm:pt modelId="{CCD76440-4E2D-49D3-9D09-2A894D43A9B6}" type="sibTrans" cxnId="{060F4F24-1A7E-4EEE-80DA-3FD5C5A3DDB7}">
      <dgm:prSet/>
      <dgm:spPr/>
      <dgm:t>
        <a:bodyPr/>
        <a:lstStyle/>
        <a:p>
          <a:endParaRPr lang="en-US">
            <a:solidFill>
              <a:srgbClr val="002060"/>
            </a:solidFill>
          </a:endParaRPr>
        </a:p>
      </dgm:t>
    </dgm:pt>
    <dgm:pt modelId="{3D8F0A0B-5EEB-45D8-8791-5D64BEC8B2B4}" type="pres">
      <dgm:prSet presAssocID="{24CF7162-4171-41FE-A436-98ABBE831437}" presName="Name0" presStyleCnt="0">
        <dgm:presLayoutVars>
          <dgm:dir/>
          <dgm:resizeHandles val="exact"/>
        </dgm:presLayoutVars>
      </dgm:prSet>
      <dgm:spPr/>
    </dgm:pt>
    <dgm:pt modelId="{1F343587-7B70-45FC-BD46-2FF7EDA5A14A}" type="pres">
      <dgm:prSet presAssocID="{37D92B4A-A6D1-4BA2-8EF5-277ABB79401C}" presName="node" presStyleLbl="node1" presStyleIdx="0" presStyleCnt="9">
        <dgm:presLayoutVars>
          <dgm:bulletEnabled val="1"/>
        </dgm:presLayoutVars>
      </dgm:prSet>
      <dgm:spPr/>
    </dgm:pt>
    <dgm:pt modelId="{0732AD04-1DEB-403B-9974-F916AA3CE57D}" type="pres">
      <dgm:prSet presAssocID="{47929F81-527F-46DE-9164-8C86BCB8F1AF}" presName="sibTrans" presStyleLbl="sibTrans1D1" presStyleIdx="0" presStyleCnt="8"/>
      <dgm:spPr/>
    </dgm:pt>
    <dgm:pt modelId="{7839D3F1-A903-4686-95C0-7AA4937BE922}" type="pres">
      <dgm:prSet presAssocID="{47929F81-527F-46DE-9164-8C86BCB8F1AF}" presName="connectorText" presStyleLbl="sibTrans1D1" presStyleIdx="0" presStyleCnt="8"/>
      <dgm:spPr/>
    </dgm:pt>
    <dgm:pt modelId="{5EFC92ED-C4C9-4BB2-BAC3-307BD2BFEE64}" type="pres">
      <dgm:prSet presAssocID="{5B8A5729-76F2-4C3E-AAD0-CED15278A1B5}" presName="node" presStyleLbl="node1" presStyleIdx="1" presStyleCnt="9">
        <dgm:presLayoutVars>
          <dgm:bulletEnabled val="1"/>
        </dgm:presLayoutVars>
      </dgm:prSet>
      <dgm:spPr/>
    </dgm:pt>
    <dgm:pt modelId="{9255F25A-A01A-45CB-BD54-9A2EC43BE3E4}" type="pres">
      <dgm:prSet presAssocID="{B88EB7FF-59CA-4FDE-977B-9F95A7B4959B}" presName="sibTrans" presStyleLbl="sibTrans1D1" presStyleIdx="1" presStyleCnt="8"/>
      <dgm:spPr/>
    </dgm:pt>
    <dgm:pt modelId="{EE1934F5-F93D-43A3-A948-AFCDA277CC50}" type="pres">
      <dgm:prSet presAssocID="{B88EB7FF-59CA-4FDE-977B-9F95A7B4959B}" presName="connectorText" presStyleLbl="sibTrans1D1" presStyleIdx="1" presStyleCnt="8"/>
      <dgm:spPr/>
    </dgm:pt>
    <dgm:pt modelId="{02365F2E-F525-4061-8CDF-B17AE74ED1E9}" type="pres">
      <dgm:prSet presAssocID="{923688CD-ED25-47DC-9BCD-57054155BE38}" presName="node" presStyleLbl="node1" presStyleIdx="2" presStyleCnt="9">
        <dgm:presLayoutVars>
          <dgm:bulletEnabled val="1"/>
        </dgm:presLayoutVars>
      </dgm:prSet>
      <dgm:spPr/>
    </dgm:pt>
    <dgm:pt modelId="{D508067A-231C-4253-85F2-8555F49F08FC}" type="pres">
      <dgm:prSet presAssocID="{7E48918B-9395-42CD-8183-C7BDC0D19461}" presName="sibTrans" presStyleLbl="sibTrans1D1" presStyleIdx="2" presStyleCnt="8"/>
      <dgm:spPr/>
    </dgm:pt>
    <dgm:pt modelId="{34AF1233-81DE-45C4-B124-9AEC24CD06DF}" type="pres">
      <dgm:prSet presAssocID="{7E48918B-9395-42CD-8183-C7BDC0D19461}" presName="connectorText" presStyleLbl="sibTrans1D1" presStyleIdx="2" presStyleCnt="8"/>
      <dgm:spPr/>
    </dgm:pt>
    <dgm:pt modelId="{5EE8DADA-3CEF-401C-AED3-A06C64798B2B}" type="pres">
      <dgm:prSet presAssocID="{FF53117E-366A-48A0-A1E0-AB289CFCA10C}" presName="node" presStyleLbl="node1" presStyleIdx="3" presStyleCnt="9">
        <dgm:presLayoutVars>
          <dgm:bulletEnabled val="1"/>
        </dgm:presLayoutVars>
      </dgm:prSet>
      <dgm:spPr/>
    </dgm:pt>
    <dgm:pt modelId="{A4BA5189-77C3-4001-8E13-47C975657C69}" type="pres">
      <dgm:prSet presAssocID="{1DF526CD-0C4E-4FC0-9859-B977493D8207}" presName="sibTrans" presStyleLbl="sibTrans1D1" presStyleIdx="3" presStyleCnt="8"/>
      <dgm:spPr/>
    </dgm:pt>
    <dgm:pt modelId="{8B7EE850-02B0-409C-84D1-1E29A209F321}" type="pres">
      <dgm:prSet presAssocID="{1DF526CD-0C4E-4FC0-9859-B977493D8207}" presName="connectorText" presStyleLbl="sibTrans1D1" presStyleIdx="3" presStyleCnt="8"/>
      <dgm:spPr/>
    </dgm:pt>
    <dgm:pt modelId="{A381EA03-210C-4CA4-A001-5B7DEC804660}" type="pres">
      <dgm:prSet presAssocID="{5E4DC803-BD39-4EFB-8DDB-812156696AC6}" presName="node" presStyleLbl="node1" presStyleIdx="4" presStyleCnt="9">
        <dgm:presLayoutVars>
          <dgm:bulletEnabled val="1"/>
        </dgm:presLayoutVars>
      </dgm:prSet>
      <dgm:spPr/>
    </dgm:pt>
    <dgm:pt modelId="{6061475C-EFAD-40B9-8181-FAF9ABE33300}" type="pres">
      <dgm:prSet presAssocID="{110E8C30-D1EB-4701-948C-0922AA3AA64A}" presName="sibTrans" presStyleLbl="sibTrans1D1" presStyleIdx="4" presStyleCnt="8"/>
      <dgm:spPr/>
    </dgm:pt>
    <dgm:pt modelId="{BE6E5A56-4FB0-49B7-9157-FB13B3C4A2AF}" type="pres">
      <dgm:prSet presAssocID="{110E8C30-D1EB-4701-948C-0922AA3AA64A}" presName="connectorText" presStyleLbl="sibTrans1D1" presStyleIdx="4" presStyleCnt="8"/>
      <dgm:spPr/>
    </dgm:pt>
    <dgm:pt modelId="{0A81EE34-11FB-4BE3-BA8D-FE5B9B45003D}" type="pres">
      <dgm:prSet presAssocID="{51DE6F7B-73E3-4FC1-B6EB-0FAE7E7068C0}" presName="node" presStyleLbl="node1" presStyleIdx="5" presStyleCnt="9">
        <dgm:presLayoutVars>
          <dgm:bulletEnabled val="1"/>
        </dgm:presLayoutVars>
      </dgm:prSet>
      <dgm:spPr/>
    </dgm:pt>
    <dgm:pt modelId="{9C1E7148-9C4B-4F06-9632-6FD1752A689D}" type="pres">
      <dgm:prSet presAssocID="{C2E6FC90-7F74-4F33-A0D4-8975774449D9}" presName="sibTrans" presStyleLbl="sibTrans1D1" presStyleIdx="5" presStyleCnt="8"/>
      <dgm:spPr/>
    </dgm:pt>
    <dgm:pt modelId="{F63AD772-E737-4CB5-BE57-41CA313595C5}" type="pres">
      <dgm:prSet presAssocID="{C2E6FC90-7F74-4F33-A0D4-8975774449D9}" presName="connectorText" presStyleLbl="sibTrans1D1" presStyleIdx="5" presStyleCnt="8"/>
      <dgm:spPr/>
    </dgm:pt>
    <dgm:pt modelId="{93814F06-DE7F-49FE-8909-99CCA1E3FDC0}" type="pres">
      <dgm:prSet presAssocID="{496E445A-8D02-401A-BBD4-AF3396AFB02D}" presName="node" presStyleLbl="node1" presStyleIdx="6" presStyleCnt="9">
        <dgm:presLayoutVars>
          <dgm:bulletEnabled val="1"/>
        </dgm:presLayoutVars>
      </dgm:prSet>
      <dgm:spPr/>
    </dgm:pt>
    <dgm:pt modelId="{1483756F-C64C-48BF-831A-A1F89F48654D}" type="pres">
      <dgm:prSet presAssocID="{3223DE2C-DBD9-481C-BADA-4BD733840037}" presName="sibTrans" presStyleLbl="sibTrans1D1" presStyleIdx="6" presStyleCnt="8"/>
      <dgm:spPr/>
    </dgm:pt>
    <dgm:pt modelId="{26AF3637-BB4D-4569-9A0D-26DCACD0DF5D}" type="pres">
      <dgm:prSet presAssocID="{3223DE2C-DBD9-481C-BADA-4BD733840037}" presName="connectorText" presStyleLbl="sibTrans1D1" presStyleIdx="6" presStyleCnt="8"/>
      <dgm:spPr/>
    </dgm:pt>
    <dgm:pt modelId="{0A2855D0-E436-469D-B416-B8E406A02220}" type="pres">
      <dgm:prSet presAssocID="{6E931037-AE10-4678-8187-D1CFB1B4BCFC}" presName="node" presStyleLbl="node1" presStyleIdx="7" presStyleCnt="9">
        <dgm:presLayoutVars>
          <dgm:bulletEnabled val="1"/>
        </dgm:presLayoutVars>
      </dgm:prSet>
      <dgm:spPr/>
    </dgm:pt>
    <dgm:pt modelId="{428BC064-1038-498B-BE88-8A7CF5D92361}" type="pres">
      <dgm:prSet presAssocID="{F3103C35-F42A-494D-9091-6CCCBC35D480}" presName="sibTrans" presStyleLbl="sibTrans1D1" presStyleIdx="7" presStyleCnt="8"/>
      <dgm:spPr/>
    </dgm:pt>
    <dgm:pt modelId="{01CC109B-81D9-456B-BD1A-58129EE27C5F}" type="pres">
      <dgm:prSet presAssocID="{F3103C35-F42A-494D-9091-6CCCBC35D480}" presName="connectorText" presStyleLbl="sibTrans1D1" presStyleIdx="7" presStyleCnt="8"/>
      <dgm:spPr/>
    </dgm:pt>
    <dgm:pt modelId="{F9082505-31AD-42B4-8487-1C3F1F36CA1B}" type="pres">
      <dgm:prSet presAssocID="{AA3B7700-A9D4-4D68-AB27-E3C2D02C7640}" presName="node" presStyleLbl="node1" presStyleIdx="8" presStyleCnt="9">
        <dgm:presLayoutVars>
          <dgm:bulletEnabled val="1"/>
        </dgm:presLayoutVars>
      </dgm:prSet>
      <dgm:spPr/>
    </dgm:pt>
  </dgm:ptLst>
  <dgm:cxnLst>
    <dgm:cxn modelId="{5982C803-10C4-4198-9DE1-238B885795FA}" srcId="{24CF7162-4171-41FE-A436-98ABBE831437}" destId="{5E4DC803-BD39-4EFB-8DDB-812156696AC6}" srcOrd="4" destOrd="0" parTransId="{0FEB8189-3717-4C1B-A642-19F97C58E1BE}" sibTransId="{110E8C30-D1EB-4701-948C-0922AA3AA64A}"/>
    <dgm:cxn modelId="{05072717-781F-4BA9-B922-26F500378F83}" srcId="{24CF7162-4171-41FE-A436-98ABBE831437}" destId="{6E931037-AE10-4678-8187-D1CFB1B4BCFC}" srcOrd="7" destOrd="0" parTransId="{9C33E7D4-C1FB-45EC-93F8-F7E9BF45E427}" sibTransId="{F3103C35-F42A-494D-9091-6CCCBC35D480}"/>
    <dgm:cxn modelId="{381E041A-105A-4EF6-B8E0-7477094FE0E9}" type="presOf" srcId="{1DF526CD-0C4E-4FC0-9859-B977493D8207}" destId="{8B7EE850-02B0-409C-84D1-1E29A209F321}" srcOrd="1" destOrd="0" presId="urn:microsoft.com/office/officeart/2016/7/layout/RepeatingBendingProcessNew"/>
    <dgm:cxn modelId="{5B88E31E-44AB-4319-8003-3EE0F1CA35FC}" type="presOf" srcId="{F3103C35-F42A-494D-9091-6CCCBC35D480}" destId="{428BC064-1038-498B-BE88-8A7CF5D92361}" srcOrd="0" destOrd="0" presId="urn:microsoft.com/office/officeart/2016/7/layout/RepeatingBendingProcessNew"/>
    <dgm:cxn modelId="{4A17661F-0C63-4F67-B133-B7E14900F1AC}" type="presOf" srcId="{C2E6FC90-7F74-4F33-A0D4-8975774449D9}" destId="{9C1E7148-9C4B-4F06-9632-6FD1752A689D}" srcOrd="0" destOrd="0" presId="urn:microsoft.com/office/officeart/2016/7/layout/RepeatingBendingProcessNew"/>
    <dgm:cxn modelId="{24AEDC21-508D-43BC-88CC-19E6C8788BC5}" srcId="{24CF7162-4171-41FE-A436-98ABBE831437}" destId="{37D92B4A-A6D1-4BA2-8EF5-277ABB79401C}" srcOrd="0" destOrd="0" parTransId="{02E34065-3978-47FB-8BAD-431EAAEC488C}" sibTransId="{47929F81-527F-46DE-9164-8C86BCB8F1AF}"/>
    <dgm:cxn modelId="{060F4F24-1A7E-4EEE-80DA-3FD5C5A3DDB7}" srcId="{24CF7162-4171-41FE-A436-98ABBE831437}" destId="{AA3B7700-A9D4-4D68-AB27-E3C2D02C7640}" srcOrd="8" destOrd="0" parTransId="{0783059D-D8F4-4C4A-A8A6-572F5C14E79B}" sibTransId="{CCD76440-4E2D-49D3-9D09-2A894D43A9B6}"/>
    <dgm:cxn modelId="{3040C326-DA1D-46E0-AAA4-E445931FFBD0}" type="presOf" srcId="{5E4DC803-BD39-4EFB-8DDB-812156696AC6}" destId="{A381EA03-210C-4CA4-A001-5B7DEC804660}" srcOrd="0" destOrd="0" presId="urn:microsoft.com/office/officeart/2016/7/layout/RepeatingBendingProcessNew"/>
    <dgm:cxn modelId="{CA0E2B2C-08D5-4E05-AF58-D3FB329E625A}" type="presOf" srcId="{6E931037-AE10-4678-8187-D1CFB1B4BCFC}" destId="{0A2855D0-E436-469D-B416-B8E406A02220}" srcOrd="0" destOrd="0" presId="urn:microsoft.com/office/officeart/2016/7/layout/RepeatingBendingProcessNew"/>
    <dgm:cxn modelId="{AB4FD12C-218E-4D45-AE68-DA8152145FC5}" type="presOf" srcId="{AA3B7700-A9D4-4D68-AB27-E3C2D02C7640}" destId="{F9082505-31AD-42B4-8487-1C3F1F36CA1B}" srcOrd="0" destOrd="0" presId="urn:microsoft.com/office/officeart/2016/7/layout/RepeatingBendingProcessNew"/>
    <dgm:cxn modelId="{A6FCF131-7454-4D8F-B0CA-0E7E0D8E396E}" srcId="{24CF7162-4171-41FE-A436-98ABBE831437}" destId="{923688CD-ED25-47DC-9BCD-57054155BE38}" srcOrd="2" destOrd="0" parTransId="{C2321CF1-0BF1-4253-8B72-3D4E05192D51}" sibTransId="{7E48918B-9395-42CD-8183-C7BDC0D19461}"/>
    <dgm:cxn modelId="{4D49733B-DD53-4C9A-881D-2882BA0416C4}" type="presOf" srcId="{1DF526CD-0C4E-4FC0-9859-B977493D8207}" destId="{A4BA5189-77C3-4001-8E13-47C975657C69}" srcOrd="0" destOrd="0" presId="urn:microsoft.com/office/officeart/2016/7/layout/RepeatingBendingProcessNew"/>
    <dgm:cxn modelId="{D4824A3F-2779-4EE4-A1F8-87C25709805B}" type="presOf" srcId="{B88EB7FF-59CA-4FDE-977B-9F95A7B4959B}" destId="{EE1934F5-F93D-43A3-A948-AFCDA277CC50}" srcOrd="1" destOrd="0" presId="urn:microsoft.com/office/officeart/2016/7/layout/RepeatingBendingProcessNew"/>
    <dgm:cxn modelId="{6E52AF5E-C4FD-459B-835B-75FFE31F43C5}" type="presOf" srcId="{7E48918B-9395-42CD-8183-C7BDC0D19461}" destId="{34AF1233-81DE-45C4-B124-9AEC24CD06DF}" srcOrd="1" destOrd="0" presId="urn:microsoft.com/office/officeart/2016/7/layout/RepeatingBendingProcessNew"/>
    <dgm:cxn modelId="{F02AF34B-F577-43D5-B101-33DE4FC77BF7}" type="presOf" srcId="{24CF7162-4171-41FE-A436-98ABBE831437}" destId="{3D8F0A0B-5EEB-45D8-8791-5D64BEC8B2B4}" srcOrd="0" destOrd="0" presId="urn:microsoft.com/office/officeart/2016/7/layout/RepeatingBendingProcessNew"/>
    <dgm:cxn modelId="{AE7E4850-1188-45F7-BD33-F9691463E081}" type="presOf" srcId="{496E445A-8D02-401A-BBD4-AF3396AFB02D}" destId="{93814F06-DE7F-49FE-8909-99CCA1E3FDC0}" srcOrd="0" destOrd="0" presId="urn:microsoft.com/office/officeart/2016/7/layout/RepeatingBendingProcessNew"/>
    <dgm:cxn modelId="{BC6D9650-4C5D-4151-8575-42D348ADD4BC}" srcId="{24CF7162-4171-41FE-A436-98ABBE831437}" destId="{FF53117E-366A-48A0-A1E0-AB289CFCA10C}" srcOrd="3" destOrd="0" parTransId="{48577E98-68CC-41C6-A523-CBB3F791A4FA}" sibTransId="{1DF526CD-0C4E-4FC0-9859-B977493D8207}"/>
    <dgm:cxn modelId="{0F0E6E52-D698-41F3-8CDB-18F71F3040A5}" type="presOf" srcId="{5B8A5729-76F2-4C3E-AAD0-CED15278A1B5}" destId="{5EFC92ED-C4C9-4BB2-BAC3-307BD2BFEE64}" srcOrd="0" destOrd="0" presId="urn:microsoft.com/office/officeart/2016/7/layout/RepeatingBendingProcessNew"/>
    <dgm:cxn modelId="{EEA26E90-FB4A-4A49-A9D9-40F3554AAEBC}" type="presOf" srcId="{FF53117E-366A-48A0-A1E0-AB289CFCA10C}" destId="{5EE8DADA-3CEF-401C-AED3-A06C64798B2B}" srcOrd="0" destOrd="0" presId="urn:microsoft.com/office/officeart/2016/7/layout/RepeatingBendingProcessNew"/>
    <dgm:cxn modelId="{A9ADCA90-2B73-4609-97F1-C6BF2DA43DD5}" type="presOf" srcId="{110E8C30-D1EB-4701-948C-0922AA3AA64A}" destId="{BE6E5A56-4FB0-49B7-9157-FB13B3C4A2AF}" srcOrd="1" destOrd="0" presId="urn:microsoft.com/office/officeart/2016/7/layout/RepeatingBendingProcessNew"/>
    <dgm:cxn modelId="{40FB0492-4B7E-4363-84E9-2842A6E37E93}" type="presOf" srcId="{C2E6FC90-7F74-4F33-A0D4-8975774449D9}" destId="{F63AD772-E737-4CB5-BE57-41CA313595C5}" srcOrd="1" destOrd="0" presId="urn:microsoft.com/office/officeart/2016/7/layout/RepeatingBendingProcessNew"/>
    <dgm:cxn modelId="{79C78792-4AA1-4669-A907-5373268E1346}" type="presOf" srcId="{3223DE2C-DBD9-481C-BADA-4BD733840037}" destId="{1483756F-C64C-48BF-831A-A1F89F48654D}" srcOrd="0" destOrd="0" presId="urn:microsoft.com/office/officeart/2016/7/layout/RepeatingBendingProcessNew"/>
    <dgm:cxn modelId="{05AE6EA4-4B99-411F-B73F-45DD2E288F4F}" type="presOf" srcId="{B88EB7FF-59CA-4FDE-977B-9F95A7B4959B}" destId="{9255F25A-A01A-45CB-BD54-9A2EC43BE3E4}" srcOrd="0" destOrd="0" presId="urn:microsoft.com/office/officeart/2016/7/layout/RepeatingBendingProcessNew"/>
    <dgm:cxn modelId="{1193FEB0-4AA6-484C-8097-1ADCF59577F6}" type="presOf" srcId="{F3103C35-F42A-494D-9091-6CCCBC35D480}" destId="{01CC109B-81D9-456B-BD1A-58129EE27C5F}" srcOrd="1" destOrd="0" presId="urn:microsoft.com/office/officeart/2016/7/layout/RepeatingBendingProcessNew"/>
    <dgm:cxn modelId="{717244B1-AA34-4736-A188-33818664924E}" type="presOf" srcId="{923688CD-ED25-47DC-9BCD-57054155BE38}" destId="{02365F2E-F525-4061-8CDF-B17AE74ED1E9}" srcOrd="0" destOrd="0" presId="urn:microsoft.com/office/officeart/2016/7/layout/RepeatingBendingProcessNew"/>
    <dgm:cxn modelId="{6112AFB8-D066-4FDF-9235-DCB904474A53}" type="presOf" srcId="{37D92B4A-A6D1-4BA2-8EF5-277ABB79401C}" destId="{1F343587-7B70-45FC-BD46-2FF7EDA5A14A}" srcOrd="0" destOrd="0" presId="urn:microsoft.com/office/officeart/2016/7/layout/RepeatingBendingProcessNew"/>
    <dgm:cxn modelId="{C864AEC3-82A6-421F-846A-81C3C7009756}" type="presOf" srcId="{47929F81-527F-46DE-9164-8C86BCB8F1AF}" destId="{7839D3F1-A903-4686-95C0-7AA4937BE922}" srcOrd="1" destOrd="0" presId="urn:microsoft.com/office/officeart/2016/7/layout/RepeatingBendingProcessNew"/>
    <dgm:cxn modelId="{7A6214C7-F16D-405E-9CF0-C87D2D4826C3}" type="presOf" srcId="{110E8C30-D1EB-4701-948C-0922AA3AA64A}" destId="{6061475C-EFAD-40B9-8181-FAF9ABE33300}" srcOrd="0" destOrd="0" presId="urn:microsoft.com/office/officeart/2016/7/layout/RepeatingBendingProcessNew"/>
    <dgm:cxn modelId="{4A966ED7-2799-4F80-9A2F-539715EF54F4}" type="presOf" srcId="{3223DE2C-DBD9-481C-BADA-4BD733840037}" destId="{26AF3637-BB4D-4569-9A0D-26DCACD0DF5D}" srcOrd="1" destOrd="0" presId="urn:microsoft.com/office/officeart/2016/7/layout/RepeatingBendingProcessNew"/>
    <dgm:cxn modelId="{76635AD8-05FC-43F3-A97D-C078D613FB73}" type="presOf" srcId="{7E48918B-9395-42CD-8183-C7BDC0D19461}" destId="{D508067A-231C-4253-85F2-8555F49F08FC}" srcOrd="0" destOrd="0" presId="urn:microsoft.com/office/officeart/2016/7/layout/RepeatingBendingProcessNew"/>
    <dgm:cxn modelId="{56D0E6DC-5821-410B-B824-F0FDBC30C9CA}" type="presOf" srcId="{47929F81-527F-46DE-9164-8C86BCB8F1AF}" destId="{0732AD04-1DEB-403B-9974-F916AA3CE57D}" srcOrd="0" destOrd="0" presId="urn:microsoft.com/office/officeart/2016/7/layout/RepeatingBendingProcessNew"/>
    <dgm:cxn modelId="{605AF7E1-49B7-4793-87E2-2341890830D8}" srcId="{24CF7162-4171-41FE-A436-98ABBE831437}" destId="{51DE6F7B-73E3-4FC1-B6EB-0FAE7E7068C0}" srcOrd="5" destOrd="0" parTransId="{09438114-337C-401B-A59D-1285939D0E26}" sibTransId="{C2E6FC90-7F74-4F33-A0D4-8975774449D9}"/>
    <dgm:cxn modelId="{C04115F3-BBFB-4133-BA7A-5553DE49FA6C}" srcId="{24CF7162-4171-41FE-A436-98ABBE831437}" destId="{496E445A-8D02-401A-BBD4-AF3396AFB02D}" srcOrd="6" destOrd="0" parTransId="{AE077A2F-D1DC-4AEF-99B1-36AB40831216}" sibTransId="{3223DE2C-DBD9-481C-BADA-4BD733840037}"/>
    <dgm:cxn modelId="{61E83FF4-D477-4D02-AF81-6D02E1F04C04}" srcId="{24CF7162-4171-41FE-A436-98ABBE831437}" destId="{5B8A5729-76F2-4C3E-AAD0-CED15278A1B5}" srcOrd="1" destOrd="0" parTransId="{1296869A-EB12-4BA7-90A8-A4B7C8AF2A62}" sibTransId="{B88EB7FF-59CA-4FDE-977B-9F95A7B4959B}"/>
    <dgm:cxn modelId="{5EDA35FE-7F45-47D9-8EB4-98B403C5BDEF}" type="presOf" srcId="{51DE6F7B-73E3-4FC1-B6EB-0FAE7E7068C0}" destId="{0A81EE34-11FB-4BE3-BA8D-FE5B9B45003D}" srcOrd="0" destOrd="0" presId="urn:microsoft.com/office/officeart/2016/7/layout/RepeatingBendingProcessNew"/>
    <dgm:cxn modelId="{55B46FE1-95FA-485C-AAD7-C811148E5196}" type="presParOf" srcId="{3D8F0A0B-5EEB-45D8-8791-5D64BEC8B2B4}" destId="{1F343587-7B70-45FC-BD46-2FF7EDA5A14A}" srcOrd="0" destOrd="0" presId="urn:microsoft.com/office/officeart/2016/7/layout/RepeatingBendingProcessNew"/>
    <dgm:cxn modelId="{3AD241D6-2061-4392-8519-BEE33E4AA30B}" type="presParOf" srcId="{3D8F0A0B-5EEB-45D8-8791-5D64BEC8B2B4}" destId="{0732AD04-1DEB-403B-9974-F916AA3CE57D}" srcOrd="1" destOrd="0" presId="urn:microsoft.com/office/officeart/2016/7/layout/RepeatingBendingProcessNew"/>
    <dgm:cxn modelId="{8326CC4A-471B-410C-8314-E62C4D9D3F5E}" type="presParOf" srcId="{0732AD04-1DEB-403B-9974-F916AA3CE57D}" destId="{7839D3F1-A903-4686-95C0-7AA4937BE922}" srcOrd="0" destOrd="0" presId="urn:microsoft.com/office/officeart/2016/7/layout/RepeatingBendingProcessNew"/>
    <dgm:cxn modelId="{52F80149-8348-4B3B-9416-84FD86F74DD3}" type="presParOf" srcId="{3D8F0A0B-5EEB-45D8-8791-5D64BEC8B2B4}" destId="{5EFC92ED-C4C9-4BB2-BAC3-307BD2BFEE64}" srcOrd="2" destOrd="0" presId="urn:microsoft.com/office/officeart/2016/7/layout/RepeatingBendingProcessNew"/>
    <dgm:cxn modelId="{E805B7B6-8A48-4174-98F5-25A067CE033D}" type="presParOf" srcId="{3D8F0A0B-5EEB-45D8-8791-5D64BEC8B2B4}" destId="{9255F25A-A01A-45CB-BD54-9A2EC43BE3E4}" srcOrd="3" destOrd="0" presId="urn:microsoft.com/office/officeart/2016/7/layout/RepeatingBendingProcessNew"/>
    <dgm:cxn modelId="{7E65CB63-81B2-4A3B-979A-BBCE635AB206}" type="presParOf" srcId="{9255F25A-A01A-45CB-BD54-9A2EC43BE3E4}" destId="{EE1934F5-F93D-43A3-A948-AFCDA277CC50}" srcOrd="0" destOrd="0" presId="urn:microsoft.com/office/officeart/2016/7/layout/RepeatingBendingProcessNew"/>
    <dgm:cxn modelId="{1E763E3D-C896-42C3-AF6A-9CA7FCEA1D28}" type="presParOf" srcId="{3D8F0A0B-5EEB-45D8-8791-5D64BEC8B2B4}" destId="{02365F2E-F525-4061-8CDF-B17AE74ED1E9}" srcOrd="4" destOrd="0" presId="urn:microsoft.com/office/officeart/2016/7/layout/RepeatingBendingProcessNew"/>
    <dgm:cxn modelId="{D9F968A9-A25D-42C4-BC46-EE4F3D694DE0}" type="presParOf" srcId="{3D8F0A0B-5EEB-45D8-8791-5D64BEC8B2B4}" destId="{D508067A-231C-4253-85F2-8555F49F08FC}" srcOrd="5" destOrd="0" presId="urn:microsoft.com/office/officeart/2016/7/layout/RepeatingBendingProcessNew"/>
    <dgm:cxn modelId="{AE15B5EE-3CB6-494C-8589-E69318BB5DAA}" type="presParOf" srcId="{D508067A-231C-4253-85F2-8555F49F08FC}" destId="{34AF1233-81DE-45C4-B124-9AEC24CD06DF}" srcOrd="0" destOrd="0" presId="urn:microsoft.com/office/officeart/2016/7/layout/RepeatingBendingProcessNew"/>
    <dgm:cxn modelId="{6A4A8071-CE8A-4460-84E0-ADE180671447}" type="presParOf" srcId="{3D8F0A0B-5EEB-45D8-8791-5D64BEC8B2B4}" destId="{5EE8DADA-3CEF-401C-AED3-A06C64798B2B}" srcOrd="6" destOrd="0" presId="urn:microsoft.com/office/officeart/2016/7/layout/RepeatingBendingProcessNew"/>
    <dgm:cxn modelId="{EC21D751-70A5-48D9-89DD-B9D755D22345}" type="presParOf" srcId="{3D8F0A0B-5EEB-45D8-8791-5D64BEC8B2B4}" destId="{A4BA5189-77C3-4001-8E13-47C975657C69}" srcOrd="7" destOrd="0" presId="urn:microsoft.com/office/officeart/2016/7/layout/RepeatingBendingProcessNew"/>
    <dgm:cxn modelId="{543DD0FB-7FB3-4924-89CA-EBB048CEAA2C}" type="presParOf" srcId="{A4BA5189-77C3-4001-8E13-47C975657C69}" destId="{8B7EE850-02B0-409C-84D1-1E29A209F321}" srcOrd="0" destOrd="0" presId="urn:microsoft.com/office/officeart/2016/7/layout/RepeatingBendingProcessNew"/>
    <dgm:cxn modelId="{2D27BC2E-B4ED-48B4-9A97-FF22F6862CDA}" type="presParOf" srcId="{3D8F0A0B-5EEB-45D8-8791-5D64BEC8B2B4}" destId="{A381EA03-210C-4CA4-A001-5B7DEC804660}" srcOrd="8" destOrd="0" presId="urn:microsoft.com/office/officeart/2016/7/layout/RepeatingBendingProcessNew"/>
    <dgm:cxn modelId="{8FE63969-D549-4565-8A96-4CA0359F150F}" type="presParOf" srcId="{3D8F0A0B-5EEB-45D8-8791-5D64BEC8B2B4}" destId="{6061475C-EFAD-40B9-8181-FAF9ABE33300}" srcOrd="9" destOrd="0" presId="urn:microsoft.com/office/officeart/2016/7/layout/RepeatingBendingProcessNew"/>
    <dgm:cxn modelId="{55057EF3-3CD1-4A27-8E24-155DA713F6C8}" type="presParOf" srcId="{6061475C-EFAD-40B9-8181-FAF9ABE33300}" destId="{BE6E5A56-4FB0-49B7-9157-FB13B3C4A2AF}" srcOrd="0" destOrd="0" presId="urn:microsoft.com/office/officeart/2016/7/layout/RepeatingBendingProcessNew"/>
    <dgm:cxn modelId="{5F5AE3E8-F205-4F64-8CDD-6B83000367DD}" type="presParOf" srcId="{3D8F0A0B-5EEB-45D8-8791-5D64BEC8B2B4}" destId="{0A81EE34-11FB-4BE3-BA8D-FE5B9B45003D}" srcOrd="10" destOrd="0" presId="urn:microsoft.com/office/officeart/2016/7/layout/RepeatingBendingProcessNew"/>
    <dgm:cxn modelId="{36042948-3109-4871-8C72-487C28E16D50}" type="presParOf" srcId="{3D8F0A0B-5EEB-45D8-8791-5D64BEC8B2B4}" destId="{9C1E7148-9C4B-4F06-9632-6FD1752A689D}" srcOrd="11" destOrd="0" presId="urn:microsoft.com/office/officeart/2016/7/layout/RepeatingBendingProcessNew"/>
    <dgm:cxn modelId="{795DC09E-E722-4DE2-B155-4BDFCD41E1A6}" type="presParOf" srcId="{9C1E7148-9C4B-4F06-9632-6FD1752A689D}" destId="{F63AD772-E737-4CB5-BE57-41CA313595C5}" srcOrd="0" destOrd="0" presId="urn:microsoft.com/office/officeart/2016/7/layout/RepeatingBendingProcessNew"/>
    <dgm:cxn modelId="{A726A284-DD98-48DA-A4A6-3E0DC020C48A}" type="presParOf" srcId="{3D8F0A0B-5EEB-45D8-8791-5D64BEC8B2B4}" destId="{93814F06-DE7F-49FE-8909-99CCA1E3FDC0}" srcOrd="12" destOrd="0" presId="urn:microsoft.com/office/officeart/2016/7/layout/RepeatingBendingProcessNew"/>
    <dgm:cxn modelId="{C1AFFCF3-D8DE-41A3-B292-8E6A535E3B98}" type="presParOf" srcId="{3D8F0A0B-5EEB-45D8-8791-5D64BEC8B2B4}" destId="{1483756F-C64C-48BF-831A-A1F89F48654D}" srcOrd="13" destOrd="0" presId="urn:microsoft.com/office/officeart/2016/7/layout/RepeatingBendingProcessNew"/>
    <dgm:cxn modelId="{6B76A5B1-056E-4D62-AFCC-0EE29A133AB6}" type="presParOf" srcId="{1483756F-C64C-48BF-831A-A1F89F48654D}" destId="{26AF3637-BB4D-4569-9A0D-26DCACD0DF5D}" srcOrd="0" destOrd="0" presId="urn:microsoft.com/office/officeart/2016/7/layout/RepeatingBendingProcessNew"/>
    <dgm:cxn modelId="{5C01D0D2-DCCD-4119-905E-5D8DAF56EA83}" type="presParOf" srcId="{3D8F0A0B-5EEB-45D8-8791-5D64BEC8B2B4}" destId="{0A2855D0-E436-469D-B416-B8E406A02220}" srcOrd="14" destOrd="0" presId="urn:microsoft.com/office/officeart/2016/7/layout/RepeatingBendingProcessNew"/>
    <dgm:cxn modelId="{64FF3D8D-0646-41AE-A708-5D9CF3D793E5}" type="presParOf" srcId="{3D8F0A0B-5EEB-45D8-8791-5D64BEC8B2B4}" destId="{428BC064-1038-498B-BE88-8A7CF5D92361}" srcOrd="15" destOrd="0" presId="urn:microsoft.com/office/officeart/2016/7/layout/RepeatingBendingProcessNew"/>
    <dgm:cxn modelId="{F1266B0C-EEE9-4747-B66C-2287BF0C1D87}" type="presParOf" srcId="{428BC064-1038-498B-BE88-8A7CF5D92361}" destId="{01CC109B-81D9-456B-BD1A-58129EE27C5F}" srcOrd="0" destOrd="0" presId="urn:microsoft.com/office/officeart/2016/7/layout/RepeatingBendingProcessNew"/>
    <dgm:cxn modelId="{A6F9A64A-5888-45C0-B1A8-DF3E8F9EDE47}" type="presParOf" srcId="{3D8F0A0B-5EEB-45D8-8791-5D64BEC8B2B4}" destId="{F9082505-31AD-42B4-8487-1C3F1F36CA1B}"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BEC2C1-341E-4F55-8D24-05C126C53A4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FAE76092-3448-466F-9307-D6652276EA24}">
      <dgm:prSet custT="1"/>
      <dgm:spPr/>
      <dgm:t>
        <a:bodyPr/>
        <a:lstStyle/>
        <a:p>
          <a:r>
            <a:rPr lang="en-US" sz="1600" err="1">
              <a:latin typeface="+mn-lt"/>
            </a:rPr>
            <a:t>Predstečajni</a:t>
          </a:r>
          <a:r>
            <a:rPr lang="en-US" sz="1600">
              <a:latin typeface="+mn-lt"/>
            </a:rPr>
            <a:t> </a:t>
          </a:r>
          <a:r>
            <a:rPr lang="en-US" sz="1600" err="1">
              <a:latin typeface="+mn-lt"/>
            </a:rPr>
            <a:t>postupak</a:t>
          </a:r>
          <a:r>
            <a:rPr lang="en-US" sz="1600">
              <a:latin typeface="+mn-lt"/>
            </a:rPr>
            <a:t>, </a:t>
          </a:r>
          <a:r>
            <a:rPr lang="en-US" sz="1600" err="1">
              <a:latin typeface="+mn-lt"/>
            </a:rPr>
            <a:t>stečajni</a:t>
          </a:r>
          <a:r>
            <a:rPr lang="en-US" sz="1600">
              <a:latin typeface="+mn-lt"/>
            </a:rPr>
            <a:t> </a:t>
          </a:r>
          <a:r>
            <a:rPr lang="en-US" sz="1600" err="1">
              <a:latin typeface="+mn-lt"/>
            </a:rPr>
            <a:t>postupak</a:t>
          </a:r>
          <a:endParaRPr lang="en-US" sz="1600">
            <a:latin typeface="+mn-lt"/>
          </a:endParaRPr>
        </a:p>
      </dgm:t>
    </dgm:pt>
    <dgm:pt modelId="{42EB12B7-D53B-463F-BE4D-484712645EA8}" type="parTrans" cxnId="{7291C0DA-7205-49C5-8F50-21D53A470CC9}">
      <dgm:prSet/>
      <dgm:spPr/>
      <dgm:t>
        <a:bodyPr/>
        <a:lstStyle/>
        <a:p>
          <a:endParaRPr lang="en-US" sz="1600">
            <a:latin typeface="Century Gothic" panose="020B0502020202020204" pitchFamily="34" charset="0"/>
          </a:endParaRPr>
        </a:p>
      </dgm:t>
    </dgm:pt>
    <dgm:pt modelId="{ED9F0E30-AD21-49C1-B841-B6D6ED16F864}" type="sibTrans" cxnId="{7291C0DA-7205-49C5-8F50-21D53A470CC9}">
      <dgm:prSet custT="1"/>
      <dgm:spPr/>
      <dgm:t>
        <a:bodyPr/>
        <a:lstStyle/>
        <a:p>
          <a:endParaRPr lang="en-US" sz="1600">
            <a:latin typeface="Century Gothic" panose="020B0502020202020204" pitchFamily="34" charset="0"/>
          </a:endParaRPr>
        </a:p>
      </dgm:t>
    </dgm:pt>
    <dgm:pt modelId="{1CB3EDC5-9D23-429C-BEC2-1142EB5F38F9}">
      <dgm:prSet custT="1"/>
      <dgm:spPr/>
      <dgm:t>
        <a:bodyPr/>
        <a:lstStyle/>
        <a:p>
          <a:r>
            <a:rPr lang="en-US" sz="1600">
              <a:latin typeface="+mn-lt"/>
            </a:rPr>
            <a:t>Pravomoćna osuđujuća presuda za određena KD</a:t>
          </a:r>
        </a:p>
      </dgm:t>
    </dgm:pt>
    <dgm:pt modelId="{5F4D853E-95D4-46CC-8CC1-3300BC43BB76}" type="parTrans" cxnId="{F333CAB8-961C-4274-8C64-01C686C61853}">
      <dgm:prSet/>
      <dgm:spPr/>
      <dgm:t>
        <a:bodyPr/>
        <a:lstStyle/>
        <a:p>
          <a:endParaRPr lang="en-US" sz="1600">
            <a:latin typeface="Century Gothic" panose="020B0502020202020204" pitchFamily="34" charset="0"/>
          </a:endParaRPr>
        </a:p>
      </dgm:t>
    </dgm:pt>
    <dgm:pt modelId="{58543940-969E-48E0-8FF0-3DD833CC2E1D}" type="sibTrans" cxnId="{F333CAB8-961C-4274-8C64-01C686C61853}">
      <dgm:prSet custT="1"/>
      <dgm:spPr/>
      <dgm:t>
        <a:bodyPr/>
        <a:lstStyle/>
        <a:p>
          <a:endParaRPr lang="en-US" sz="1600">
            <a:latin typeface="Century Gothic" panose="020B0502020202020204" pitchFamily="34" charset="0"/>
          </a:endParaRPr>
        </a:p>
      </dgm:t>
    </dgm:pt>
    <dgm:pt modelId="{606C159A-2CAA-4197-8F1E-69BF0FFBCCFA}">
      <dgm:prSet custT="1"/>
      <dgm:spPr/>
      <dgm:t>
        <a:bodyPr/>
        <a:lstStyle/>
        <a:p>
          <a:r>
            <a:rPr lang="hr-HR" sz="1600">
              <a:latin typeface="+mn-lt"/>
            </a:rPr>
            <a:t>Kršenje etičkih standarda profesije</a:t>
          </a:r>
          <a:endParaRPr lang="en-US" sz="1600">
            <a:latin typeface="+mn-lt"/>
          </a:endParaRPr>
        </a:p>
      </dgm:t>
    </dgm:pt>
    <dgm:pt modelId="{204C81BB-F992-4D89-97A8-56D5052EBEC5}" type="parTrans" cxnId="{68AE4A83-9774-4B8A-A862-E3F8EC0C5E66}">
      <dgm:prSet/>
      <dgm:spPr/>
      <dgm:t>
        <a:bodyPr/>
        <a:lstStyle/>
        <a:p>
          <a:endParaRPr lang="en-US" sz="1600">
            <a:latin typeface="Century Gothic" panose="020B0502020202020204" pitchFamily="34" charset="0"/>
          </a:endParaRPr>
        </a:p>
      </dgm:t>
    </dgm:pt>
    <dgm:pt modelId="{48C19E48-5202-49E9-842F-182FD10307C3}" type="sibTrans" cxnId="{68AE4A83-9774-4B8A-A862-E3F8EC0C5E66}">
      <dgm:prSet custT="1"/>
      <dgm:spPr/>
      <dgm:t>
        <a:bodyPr/>
        <a:lstStyle/>
        <a:p>
          <a:endParaRPr lang="en-US" sz="1600">
            <a:latin typeface="Century Gothic" panose="020B0502020202020204" pitchFamily="34" charset="0"/>
          </a:endParaRPr>
        </a:p>
      </dgm:t>
    </dgm:pt>
    <dgm:pt modelId="{243E70D8-C87F-42E0-9148-7807A52F2E4D}">
      <dgm:prSet custT="1"/>
      <dgm:spPr/>
      <dgm:t>
        <a:bodyPr/>
        <a:lstStyle/>
        <a:p>
          <a:r>
            <a:rPr lang="hr-HR" sz="1600">
              <a:latin typeface="+mn-lt"/>
            </a:rPr>
            <a:t>Pravomoćna presuda za povredu načela Ugovora o EU I Povelje EU </a:t>
          </a:r>
          <a:endParaRPr lang="en-US" sz="1600">
            <a:latin typeface="+mn-lt"/>
          </a:endParaRPr>
        </a:p>
      </dgm:t>
    </dgm:pt>
    <dgm:pt modelId="{6D327D72-A1CE-437D-AD78-7609AD54674C}" type="parTrans" cxnId="{2B0D27CD-AA62-4580-997A-BB9605950220}">
      <dgm:prSet/>
      <dgm:spPr/>
      <dgm:t>
        <a:bodyPr/>
        <a:lstStyle/>
        <a:p>
          <a:endParaRPr lang="en-US" sz="1600">
            <a:latin typeface="Century Gothic" panose="020B0502020202020204" pitchFamily="34" charset="0"/>
          </a:endParaRPr>
        </a:p>
      </dgm:t>
    </dgm:pt>
    <dgm:pt modelId="{274B85E0-4FE4-4C11-9C98-E718C95ABA1A}" type="sibTrans" cxnId="{2B0D27CD-AA62-4580-997A-BB9605950220}">
      <dgm:prSet custT="1"/>
      <dgm:spPr/>
      <dgm:t>
        <a:bodyPr/>
        <a:lstStyle/>
        <a:p>
          <a:endParaRPr lang="en-US" sz="1600">
            <a:latin typeface="Century Gothic" panose="020B0502020202020204" pitchFamily="34" charset="0"/>
          </a:endParaRPr>
        </a:p>
      </dgm:t>
    </dgm:pt>
    <dgm:pt modelId="{709B22F7-B008-4AFF-B3BC-29CCD227DCEA}">
      <dgm:prSet custT="1"/>
      <dgm:spPr/>
      <dgm:t>
        <a:bodyPr/>
        <a:lstStyle/>
        <a:p>
          <a:r>
            <a:rPr lang="hr-HR" sz="1600">
              <a:latin typeface="+mn-lt"/>
            </a:rPr>
            <a:t>Neispunjenje isplate plaće zaposlenicima, doprinosa</a:t>
          </a:r>
          <a:r>
            <a:rPr lang="en-US" sz="1600">
              <a:latin typeface="+mn-lt"/>
            </a:rPr>
            <a:t>, </a:t>
          </a:r>
          <a:r>
            <a:rPr lang="en-US" sz="1600" err="1">
              <a:latin typeface="+mn-lt"/>
            </a:rPr>
            <a:t>poreza</a:t>
          </a:r>
          <a:endParaRPr lang="en-US" sz="1600">
            <a:latin typeface="+mn-lt"/>
          </a:endParaRPr>
        </a:p>
      </dgm:t>
    </dgm:pt>
    <dgm:pt modelId="{179EDA67-6F34-424F-AA82-3231C7F22F7E}" type="parTrans" cxnId="{A786190F-1318-406D-9EF8-51EBDCED91B9}">
      <dgm:prSet/>
      <dgm:spPr/>
      <dgm:t>
        <a:bodyPr/>
        <a:lstStyle/>
        <a:p>
          <a:endParaRPr lang="en-US" sz="1600">
            <a:latin typeface="Century Gothic" panose="020B0502020202020204" pitchFamily="34" charset="0"/>
          </a:endParaRPr>
        </a:p>
      </dgm:t>
    </dgm:pt>
    <dgm:pt modelId="{00E365FA-2A2B-4E5E-A299-38A90BDDFA5A}" type="sibTrans" cxnId="{A786190F-1318-406D-9EF8-51EBDCED91B9}">
      <dgm:prSet custT="1"/>
      <dgm:spPr/>
      <dgm:t>
        <a:bodyPr/>
        <a:lstStyle/>
        <a:p>
          <a:endParaRPr lang="en-US" sz="1600">
            <a:latin typeface="Century Gothic" panose="020B0502020202020204" pitchFamily="34" charset="0"/>
          </a:endParaRPr>
        </a:p>
      </dgm:t>
    </dgm:pt>
    <dgm:pt modelId="{55C46892-E0A6-4A1E-944F-7DEEF9970BBF}">
      <dgm:prSet custT="1"/>
      <dgm:spPr/>
      <dgm:t>
        <a:bodyPr/>
        <a:lstStyle/>
        <a:p>
          <a:r>
            <a:rPr lang="hr-HR" sz="1500">
              <a:latin typeface="+mn-lt"/>
            </a:rPr>
            <a:t>Osnivanje fiktivnog gospodarskog subjekta radi izbjegavanja obaveza</a:t>
          </a:r>
          <a:endParaRPr lang="en-US" sz="1500">
            <a:latin typeface="+mn-lt"/>
          </a:endParaRPr>
        </a:p>
      </dgm:t>
    </dgm:pt>
    <dgm:pt modelId="{6B52645F-26A8-4B80-AFC1-0F86CB90064B}" type="parTrans" cxnId="{2D96DB53-C873-48F4-84B8-A95717C9E360}">
      <dgm:prSet/>
      <dgm:spPr/>
      <dgm:t>
        <a:bodyPr/>
        <a:lstStyle/>
        <a:p>
          <a:endParaRPr lang="en-US" sz="1600">
            <a:latin typeface="Century Gothic" panose="020B0502020202020204" pitchFamily="34" charset="0"/>
          </a:endParaRPr>
        </a:p>
      </dgm:t>
    </dgm:pt>
    <dgm:pt modelId="{E827B629-3BC9-4143-B0C3-D242A4136FDD}" type="sibTrans" cxnId="{2D96DB53-C873-48F4-84B8-A95717C9E360}">
      <dgm:prSet custT="1"/>
      <dgm:spPr/>
      <dgm:t>
        <a:bodyPr/>
        <a:lstStyle/>
        <a:p>
          <a:endParaRPr lang="en-US" sz="1600">
            <a:latin typeface="Century Gothic" panose="020B0502020202020204" pitchFamily="34" charset="0"/>
          </a:endParaRPr>
        </a:p>
      </dgm:t>
    </dgm:pt>
    <dgm:pt modelId="{5FB91BD1-36F0-44EC-BCA1-8F136552334F}">
      <dgm:prSet custT="1"/>
      <dgm:spPr/>
      <dgm:t>
        <a:bodyPr/>
        <a:lstStyle/>
        <a:p>
          <a:r>
            <a:rPr lang="en-US" sz="1600" err="1">
              <a:latin typeface="+mn-lt"/>
            </a:rPr>
            <a:t>Sukob</a:t>
          </a:r>
          <a:r>
            <a:rPr lang="en-US" sz="1600">
              <a:latin typeface="+mn-lt"/>
            </a:rPr>
            <a:t> </a:t>
          </a:r>
          <a:r>
            <a:rPr lang="en-US" sz="1600" err="1">
              <a:latin typeface="+mn-lt"/>
            </a:rPr>
            <a:t>interesa</a:t>
          </a:r>
          <a:endParaRPr lang="en-US" sz="1600">
            <a:latin typeface="+mn-lt"/>
          </a:endParaRPr>
        </a:p>
      </dgm:t>
    </dgm:pt>
    <dgm:pt modelId="{BF8D1AA0-02C9-4108-9DFE-C13E068139B4}" type="parTrans" cxnId="{7AC0E925-264A-43AB-8113-BCCF65C61405}">
      <dgm:prSet/>
      <dgm:spPr/>
      <dgm:t>
        <a:bodyPr/>
        <a:lstStyle/>
        <a:p>
          <a:endParaRPr lang="en-US" sz="1600">
            <a:latin typeface="Century Gothic" panose="020B0502020202020204" pitchFamily="34" charset="0"/>
          </a:endParaRPr>
        </a:p>
      </dgm:t>
    </dgm:pt>
    <dgm:pt modelId="{610B6E91-40F9-42DA-B5D0-68C2B14CFB10}" type="sibTrans" cxnId="{7AC0E925-264A-43AB-8113-BCCF65C61405}">
      <dgm:prSet custT="1"/>
      <dgm:spPr/>
      <dgm:t>
        <a:bodyPr/>
        <a:lstStyle/>
        <a:p>
          <a:endParaRPr lang="en-US" sz="1600">
            <a:latin typeface="Century Gothic" panose="020B0502020202020204" pitchFamily="34" charset="0"/>
          </a:endParaRPr>
        </a:p>
      </dgm:t>
    </dgm:pt>
    <dgm:pt modelId="{323A425F-5FB0-46F6-A36A-761C4B264BD7}">
      <dgm:prSet custT="1"/>
      <dgm:spPr/>
      <dgm:t>
        <a:bodyPr/>
        <a:lstStyle/>
        <a:p>
          <a:r>
            <a:rPr lang="en-US" sz="1600">
              <a:latin typeface="+mn-lt"/>
            </a:rPr>
            <a:t>Neispunjavanje obveza u skladu s naloženim povratom</a:t>
          </a:r>
        </a:p>
      </dgm:t>
    </dgm:pt>
    <dgm:pt modelId="{82CE7D6F-E12B-4593-BE33-8C3AD1AE9D73}" type="parTrans" cxnId="{A2D61868-34CC-4F2C-B5B4-1CA283E3522A}">
      <dgm:prSet/>
      <dgm:spPr/>
      <dgm:t>
        <a:bodyPr/>
        <a:lstStyle/>
        <a:p>
          <a:endParaRPr lang="en-US" sz="1600">
            <a:latin typeface="Century Gothic" panose="020B0502020202020204" pitchFamily="34" charset="0"/>
          </a:endParaRPr>
        </a:p>
      </dgm:t>
    </dgm:pt>
    <dgm:pt modelId="{125C0DAE-E5F6-463C-9338-55E570C5CA55}" type="sibTrans" cxnId="{A2D61868-34CC-4F2C-B5B4-1CA283E3522A}">
      <dgm:prSet custT="1"/>
      <dgm:spPr/>
      <dgm:t>
        <a:bodyPr/>
        <a:lstStyle/>
        <a:p>
          <a:endParaRPr lang="en-US" sz="1600">
            <a:latin typeface="Century Gothic" panose="020B0502020202020204" pitchFamily="34" charset="0"/>
          </a:endParaRPr>
        </a:p>
      </dgm:t>
    </dgm:pt>
    <dgm:pt modelId="{351D11B6-3627-4DDC-AD1A-8905B21F4F19}">
      <dgm:prSet custT="1"/>
      <dgm:spPr/>
      <dgm:t>
        <a:bodyPr/>
        <a:lstStyle/>
        <a:p>
          <a:r>
            <a:rPr lang="en-US" sz="1600">
              <a:latin typeface="+mn-lt"/>
            </a:rPr>
            <a:t>Poduzetnik u teškoćama</a:t>
          </a:r>
        </a:p>
      </dgm:t>
    </dgm:pt>
    <dgm:pt modelId="{59FD3CAF-F998-4CA8-B924-D8E963E218C3}" type="parTrans" cxnId="{1A7D17E5-51E6-46B9-852E-051C0896FCD4}">
      <dgm:prSet/>
      <dgm:spPr/>
      <dgm:t>
        <a:bodyPr/>
        <a:lstStyle/>
        <a:p>
          <a:endParaRPr lang="en-US" sz="1600">
            <a:latin typeface="Century Gothic" panose="020B0502020202020204" pitchFamily="34" charset="0"/>
          </a:endParaRPr>
        </a:p>
      </dgm:t>
    </dgm:pt>
    <dgm:pt modelId="{FD58123B-2E13-4B52-8D0E-13F43F566E8D}" type="sibTrans" cxnId="{1A7D17E5-51E6-46B9-852E-051C0896FCD4}">
      <dgm:prSet custT="1"/>
      <dgm:spPr/>
      <dgm:t>
        <a:bodyPr/>
        <a:lstStyle/>
        <a:p>
          <a:endParaRPr lang="en-US" sz="1600">
            <a:latin typeface="Century Gothic" panose="020B0502020202020204" pitchFamily="34" charset="0"/>
          </a:endParaRPr>
        </a:p>
      </dgm:t>
    </dgm:pt>
    <dgm:pt modelId="{296886FF-9B98-4A3C-A214-43964E90EA89}">
      <dgm:prSet custT="1"/>
      <dgm:spPr/>
      <dgm:t>
        <a:bodyPr/>
        <a:lstStyle/>
        <a:p>
          <a:r>
            <a:rPr lang="en-US" sz="1600" err="1">
              <a:latin typeface="+mn-lt"/>
            </a:rPr>
            <a:t>Nije</a:t>
          </a:r>
          <a:r>
            <a:rPr lang="en-US" sz="1600">
              <a:latin typeface="+mn-lt"/>
            </a:rPr>
            <a:t> </a:t>
          </a:r>
          <a:r>
            <a:rPr lang="en-US" sz="1600" err="1">
              <a:latin typeface="+mn-lt"/>
            </a:rPr>
            <a:t>registriran</a:t>
          </a:r>
          <a:r>
            <a:rPr lang="en-US" sz="1600">
              <a:latin typeface="+mn-lt"/>
            </a:rPr>
            <a:t> za </a:t>
          </a:r>
          <a:r>
            <a:rPr lang="en-US" sz="1600" err="1">
              <a:latin typeface="+mn-lt"/>
            </a:rPr>
            <a:t>prihvatljive</a:t>
          </a:r>
          <a:r>
            <a:rPr lang="en-US" sz="1600">
              <a:latin typeface="+mn-lt"/>
            </a:rPr>
            <a:t> </a:t>
          </a:r>
          <a:r>
            <a:rPr lang="en-US" sz="1600" err="1">
              <a:latin typeface="+mn-lt"/>
            </a:rPr>
            <a:t>djelatnosti</a:t>
          </a:r>
          <a:r>
            <a:rPr lang="en-US" sz="1600">
              <a:latin typeface="+mn-lt"/>
            </a:rPr>
            <a:t> u </a:t>
          </a:r>
          <a:r>
            <a:rPr lang="en-US" sz="1600" err="1">
              <a:latin typeface="+mn-lt"/>
            </a:rPr>
            <a:t>kojima</a:t>
          </a:r>
          <a:r>
            <a:rPr lang="en-US" sz="1600">
              <a:latin typeface="+mn-lt"/>
            </a:rPr>
            <a:t> </a:t>
          </a:r>
          <a:r>
            <a:rPr lang="en-US" sz="1600" err="1">
              <a:latin typeface="+mn-lt"/>
            </a:rPr>
            <a:t>provodi</a:t>
          </a:r>
          <a:r>
            <a:rPr lang="en-US" sz="1600">
              <a:latin typeface="+mn-lt"/>
            </a:rPr>
            <a:t> </a:t>
          </a:r>
          <a:r>
            <a:rPr lang="en-US" sz="1600" err="1">
              <a:latin typeface="+mn-lt"/>
            </a:rPr>
            <a:t>projekt</a:t>
          </a:r>
          <a:endParaRPr lang="en-US" sz="1600">
            <a:latin typeface="+mn-lt"/>
          </a:endParaRPr>
        </a:p>
      </dgm:t>
    </dgm:pt>
    <dgm:pt modelId="{BAAC12A5-8363-45E0-9082-45C16C4DF589}" type="parTrans" cxnId="{43F6353E-E7B7-4EB1-A3EE-7A95C20B7699}">
      <dgm:prSet/>
      <dgm:spPr/>
      <dgm:t>
        <a:bodyPr/>
        <a:lstStyle/>
        <a:p>
          <a:endParaRPr lang="en-US" sz="1600">
            <a:latin typeface="Century Gothic" panose="020B0502020202020204" pitchFamily="34" charset="0"/>
          </a:endParaRPr>
        </a:p>
      </dgm:t>
    </dgm:pt>
    <dgm:pt modelId="{EBBCA146-8E1A-49C5-A806-E98897019372}" type="sibTrans" cxnId="{43F6353E-E7B7-4EB1-A3EE-7A95C20B7699}">
      <dgm:prSet custT="1"/>
      <dgm:spPr/>
      <dgm:t>
        <a:bodyPr/>
        <a:lstStyle/>
        <a:p>
          <a:endParaRPr lang="en-US" sz="1600">
            <a:latin typeface="Century Gothic" panose="020B0502020202020204" pitchFamily="34" charset="0"/>
          </a:endParaRPr>
        </a:p>
      </dgm:t>
    </dgm:pt>
    <dgm:pt modelId="{792B785D-B5C6-4B3B-9E11-1F16E0E2CEF7}">
      <dgm:prSet custT="1"/>
      <dgm:spPr/>
      <dgm:t>
        <a:bodyPr/>
        <a:lstStyle/>
        <a:p>
          <a:r>
            <a:rPr lang="en-GB" sz="1600">
              <a:latin typeface="+mn-lt"/>
            </a:rPr>
            <a:t>Dostavljene lažne informacije</a:t>
          </a:r>
          <a:endParaRPr lang="en-US" sz="1600">
            <a:latin typeface="+mn-lt"/>
          </a:endParaRPr>
        </a:p>
      </dgm:t>
    </dgm:pt>
    <dgm:pt modelId="{43868C15-122B-42E3-9E62-9655C96B61F1}" type="parTrans" cxnId="{C267D5D7-5A79-4615-9A11-F96B4614730C}">
      <dgm:prSet/>
      <dgm:spPr/>
      <dgm:t>
        <a:bodyPr/>
        <a:lstStyle/>
        <a:p>
          <a:endParaRPr lang="en-US" sz="1600">
            <a:latin typeface="Century Gothic" panose="020B0502020202020204" pitchFamily="34" charset="0"/>
          </a:endParaRPr>
        </a:p>
      </dgm:t>
    </dgm:pt>
    <dgm:pt modelId="{B8A21602-5AA2-414D-AFB4-3AE9642A150E}" type="sibTrans" cxnId="{C267D5D7-5A79-4615-9A11-F96B4614730C}">
      <dgm:prSet custT="1"/>
      <dgm:spPr/>
      <dgm:t>
        <a:bodyPr/>
        <a:lstStyle/>
        <a:p>
          <a:endParaRPr lang="en-US" sz="1600">
            <a:latin typeface="Century Gothic" panose="020B0502020202020204" pitchFamily="34" charset="0"/>
          </a:endParaRPr>
        </a:p>
      </dgm:t>
    </dgm:pt>
    <dgm:pt modelId="{ED29AD7B-DB4E-43A5-A847-34787225C019}">
      <dgm:prSet custT="1"/>
      <dgm:spPr/>
      <dgm:t>
        <a:bodyPr/>
        <a:lstStyle/>
        <a:p>
          <a:r>
            <a:rPr lang="en-GB" sz="1600">
              <a:latin typeface="+mn-lt"/>
            </a:rPr>
            <a:t>Nema stabilne i dostatne izvore financiranja</a:t>
          </a:r>
          <a:endParaRPr lang="en-US" sz="1600">
            <a:latin typeface="+mn-lt"/>
          </a:endParaRPr>
        </a:p>
      </dgm:t>
    </dgm:pt>
    <dgm:pt modelId="{F2DF3266-E483-4588-977E-C3DBDCDA2654}" type="parTrans" cxnId="{A7D21633-F0ED-437B-9C3F-F27BC3CE78E8}">
      <dgm:prSet/>
      <dgm:spPr/>
      <dgm:t>
        <a:bodyPr/>
        <a:lstStyle/>
        <a:p>
          <a:endParaRPr lang="en-US" sz="1600">
            <a:latin typeface="Century Gothic" panose="020B0502020202020204" pitchFamily="34" charset="0"/>
          </a:endParaRPr>
        </a:p>
      </dgm:t>
    </dgm:pt>
    <dgm:pt modelId="{1CC08A43-6E62-4F2B-82AA-AC784D66C4CD}" type="sibTrans" cxnId="{A7D21633-F0ED-437B-9C3F-F27BC3CE78E8}">
      <dgm:prSet custT="1"/>
      <dgm:spPr/>
      <dgm:t>
        <a:bodyPr/>
        <a:lstStyle/>
        <a:p>
          <a:endParaRPr lang="en-US" sz="1600">
            <a:latin typeface="Century Gothic" panose="020B0502020202020204" pitchFamily="34" charset="0"/>
          </a:endParaRPr>
        </a:p>
      </dgm:t>
    </dgm:pt>
    <dgm:pt modelId="{03AF2AD9-79A3-47AD-B829-C6AF3E5A8FD7}">
      <dgm:prSet custT="1"/>
      <dgm:spPr/>
      <dgm:t>
        <a:bodyPr/>
        <a:lstStyle/>
        <a:p>
          <a:r>
            <a:rPr lang="en-GB" sz="1600" err="1">
              <a:latin typeface="+mn-lt"/>
            </a:rPr>
            <a:t>Nema</a:t>
          </a:r>
          <a:r>
            <a:rPr lang="en-GB" sz="1600">
              <a:latin typeface="+mn-lt"/>
            </a:rPr>
            <a:t> </a:t>
          </a:r>
          <a:r>
            <a:rPr lang="en-GB" sz="1600" err="1">
              <a:latin typeface="+mn-lt"/>
            </a:rPr>
            <a:t>registriranu</a:t>
          </a:r>
          <a:r>
            <a:rPr lang="en-GB" sz="1600">
              <a:latin typeface="+mn-lt"/>
            </a:rPr>
            <a:t> </a:t>
          </a:r>
          <a:r>
            <a:rPr lang="en-GB" sz="1600" err="1">
              <a:latin typeface="+mn-lt"/>
            </a:rPr>
            <a:t>poslovnu</a:t>
          </a:r>
          <a:r>
            <a:rPr lang="en-GB" sz="1600">
              <a:latin typeface="+mn-lt"/>
            </a:rPr>
            <a:t> </a:t>
          </a:r>
          <a:r>
            <a:rPr lang="en-GB" sz="1600" err="1">
              <a:latin typeface="+mn-lt"/>
            </a:rPr>
            <a:t>jedinicu</a:t>
          </a:r>
          <a:r>
            <a:rPr lang="en-GB" sz="1600">
              <a:latin typeface="+mn-lt"/>
            </a:rPr>
            <a:t> u </a:t>
          </a:r>
          <a:r>
            <a:rPr lang="en-GB" sz="1600" err="1">
              <a:latin typeface="+mn-lt"/>
            </a:rPr>
            <a:t>trenutku</a:t>
          </a:r>
          <a:r>
            <a:rPr lang="en-GB" sz="1600">
              <a:latin typeface="+mn-lt"/>
            </a:rPr>
            <a:t> </a:t>
          </a:r>
          <a:r>
            <a:rPr lang="en-GB" sz="1600" err="1">
              <a:latin typeface="+mn-lt"/>
            </a:rPr>
            <a:t>plaćanja</a:t>
          </a:r>
          <a:r>
            <a:rPr lang="en-GB" sz="1600">
              <a:latin typeface="+mn-lt"/>
            </a:rPr>
            <a:t> </a:t>
          </a:r>
          <a:endParaRPr lang="en-US" sz="1600">
            <a:latin typeface="+mn-lt"/>
          </a:endParaRPr>
        </a:p>
      </dgm:t>
    </dgm:pt>
    <dgm:pt modelId="{D20CDD52-68E9-4478-89CA-EF29C55000A0}" type="parTrans" cxnId="{AE395786-FDC6-422E-84ED-66718E4F3151}">
      <dgm:prSet/>
      <dgm:spPr/>
      <dgm:t>
        <a:bodyPr/>
        <a:lstStyle/>
        <a:p>
          <a:endParaRPr lang="en-US" sz="1600">
            <a:latin typeface="Century Gothic" panose="020B0502020202020204" pitchFamily="34" charset="0"/>
          </a:endParaRPr>
        </a:p>
      </dgm:t>
    </dgm:pt>
    <dgm:pt modelId="{99499DEE-FC50-49A5-951F-CF862C42134A}" type="sibTrans" cxnId="{AE395786-FDC6-422E-84ED-66718E4F3151}">
      <dgm:prSet custT="1"/>
      <dgm:spPr/>
      <dgm:t>
        <a:bodyPr/>
        <a:lstStyle/>
        <a:p>
          <a:endParaRPr lang="en-US" sz="1600">
            <a:latin typeface="Century Gothic" panose="020B0502020202020204" pitchFamily="34" charset="0"/>
          </a:endParaRPr>
        </a:p>
      </dgm:t>
    </dgm:pt>
    <dgm:pt modelId="{74B61320-F772-467E-B1A4-1CA1EFB4CC48}">
      <dgm:prSet custT="1"/>
      <dgm:spPr/>
      <dgm:t>
        <a:bodyPr/>
        <a:lstStyle/>
        <a:p>
          <a:r>
            <a:rPr lang="en-US" sz="1600">
              <a:latin typeface="+mn-lt"/>
            </a:rPr>
            <a:t>Dvostruko financiranje</a:t>
          </a:r>
        </a:p>
      </dgm:t>
    </dgm:pt>
    <dgm:pt modelId="{99B7BB65-1F3D-4E0F-B17B-4BF71FC837EB}" type="parTrans" cxnId="{7065D811-9B95-4E0C-B318-591ADCFD316A}">
      <dgm:prSet/>
      <dgm:spPr/>
      <dgm:t>
        <a:bodyPr/>
        <a:lstStyle/>
        <a:p>
          <a:endParaRPr lang="en-US" sz="1600">
            <a:latin typeface="Century Gothic" panose="020B0502020202020204" pitchFamily="34" charset="0"/>
          </a:endParaRPr>
        </a:p>
      </dgm:t>
    </dgm:pt>
    <dgm:pt modelId="{5C0C2B34-325B-48A2-A1D1-A3B6B433C73B}" type="sibTrans" cxnId="{7065D811-9B95-4E0C-B318-591ADCFD316A}">
      <dgm:prSet/>
      <dgm:spPr/>
      <dgm:t>
        <a:bodyPr/>
        <a:lstStyle/>
        <a:p>
          <a:endParaRPr lang="en-US" sz="1600">
            <a:latin typeface="Century Gothic" panose="020B0502020202020204" pitchFamily="34" charset="0"/>
          </a:endParaRPr>
        </a:p>
      </dgm:t>
    </dgm:pt>
    <dgm:pt modelId="{2F4FE2A6-5BF3-4B1E-8E61-4E12BF07DAF9}" type="pres">
      <dgm:prSet presAssocID="{76BEC2C1-341E-4F55-8D24-05C126C53A48}" presName="Name0" presStyleCnt="0">
        <dgm:presLayoutVars>
          <dgm:dir/>
          <dgm:resizeHandles val="exact"/>
        </dgm:presLayoutVars>
      </dgm:prSet>
      <dgm:spPr/>
    </dgm:pt>
    <dgm:pt modelId="{14B845F4-D5E0-48F3-A697-0A2A31924A70}" type="pres">
      <dgm:prSet presAssocID="{FAE76092-3448-466F-9307-D6652276EA24}" presName="node" presStyleLbl="node1" presStyleIdx="0" presStyleCnt="14">
        <dgm:presLayoutVars>
          <dgm:bulletEnabled val="1"/>
        </dgm:presLayoutVars>
      </dgm:prSet>
      <dgm:spPr/>
    </dgm:pt>
    <dgm:pt modelId="{E82465F5-33DB-4CE3-BC84-A02FB34462E4}" type="pres">
      <dgm:prSet presAssocID="{ED9F0E30-AD21-49C1-B841-B6D6ED16F864}" presName="sibTrans" presStyleLbl="sibTrans1D1" presStyleIdx="0" presStyleCnt="13"/>
      <dgm:spPr/>
    </dgm:pt>
    <dgm:pt modelId="{B4BB9CF5-EEBC-4309-AB85-D784365E9E16}" type="pres">
      <dgm:prSet presAssocID="{ED9F0E30-AD21-49C1-B841-B6D6ED16F864}" presName="connectorText" presStyleLbl="sibTrans1D1" presStyleIdx="0" presStyleCnt="13"/>
      <dgm:spPr/>
    </dgm:pt>
    <dgm:pt modelId="{345148A7-BCC5-46E1-8641-89647901C5ED}" type="pres">
      <dgm:prSet presAssocID="{1CB3EDC5-9D23-429C-BEC2-1142EB5F38F9}" presName="node" presStyleLbl="node1" presStyleIdx="1" presStyleCnt="14">
        <dgm:presLayoutVars>
          <dgm:bulletEnabled val="1"/>
        </dgm:presLayoutVars>
      </dgm:prSet>
      <dgm:spPr/>
    </dgm:pt>
    <dgm:pt modelId="{2EBF685B-79DB-47E7-ACB5-25908764C908}" type="pres">
      <dgm:prSet presAssocID="{58543940-969E-48E0-8FF0-3DD833CC2E1D}" presName="sibTrans" presStyleLbl="sibTrans1D1" presStyleIdx="1" presStyleCnt="13"/>
      <dgm:spPr/>
    </dgm:pt>
    <dgm:pt modelId="{DD3BF8EC-B4D9-432A-A9F4-B2B03E86734D}" type="pres">
      <dgm:prSet presAssocID="{58543940-969E-48E0-8FF0-3DD833CC2E1D}" presName="connectorText" presStyleLbl="sibTrans1D1" presStyleIdx="1" presStyleCnt="13"/>
      <dgm:spPr/>
    </dgm:pt>
    <dgm:pt modelId="{56D86A4A-D860-4D20-8315-7BD7A645F5D7}" type="pres">
      <dgm:prSet presAssocID="{606C159A-2CAA-4197-8F1E-69BF0FFBCCFA}" presName="node" presStyleLbl="node1" presStyleIdx="2" presStyleCnt="14">
        <dgm:presLayoutVars>
          <dgm:bulletEnabled val="1"/>
        </dgm:presLayoutVars>
      </dgm:prSet>
      <dgm:spPr/>
    </dgm:pt>
    <dgm:pt modelId="{94EC575B-716F-486F-9FF5-2301A48CF3DF}" type="pres">
      <dgm:prSet presAssocID="{48C19E48-5202-49E9-842F-182FD10307C3}" presName="sibTrans" presStyleLbl="sibTrans1D1" presStyleIdx="2" presStyleCnt="13"/>
      <dgm:spPr/>
    </dgm:pt>
    <dgm:pt modelId="{2A8C9D88-EB68-4428-9064-F3F89866927D}" type="pres">
      <dgm:prSet presAssocID="{48C19E48-5202-49E9-842F-182FD10307C3}" presName="connectorText" presStyleLbl="sibTrans1D1" presStyleIdx="2" presStyleCnt="13"/>
      <dgm:spPr/>
    </dgm:pt>
    <dgm:pt modelId="{681A5737-0AD5-4F3E-9CD6-3B0789048B3E}" type="pres">
      <dgm:prSet presAssocID="{243E70D8-C87F-42E0-9148-7807A52F2E4D}" presName="node" presStyleLbl="node1" presStyleIdx="3" presStyleCnt="14">
        <dgm:presLayoutVars>
          <dgm:bulletEnabled val="1"/>
        </dgm:presLayoutVars>
      </dgm:prSet>
      <dgm:spPr/>
    </dgm:pt>
    <dgm:pt modelId="{EF160811-5D00-4E5B-9A6E-D3552EB61CAD}" type="pres">
      <dgm:prSet presAssocID="{274B85E0-4FE4-4C11-9C98-E718C95ABA1A}" presName="sibTrans" presStyleLbl="sibTrans1D1" presStyleIdx="3" presStyleCnt="13"/>
      <dgm:spPr/>
    </dgm:pt>
    <dgm:pt modelId="{C76B6AB6-9445-4279-8B24-5B84DF58B6AA}" type="pres">
      <dgm:prSet presAssocID="{274B85E0-4FE4-4C11-9C98-E718C95ABA1A}" presName="connectorText" presStyleLbl="sibTrans1D1" presStyleIdx="3" presStyleCnt="13"/>
      <dgm:spPr/>
    </dgm:pt>
    <dgm:pt modelId="{A1D065C0-8D59-4977-91BE-4D62B7C09DE3}" type="pres">
      <dgm:prSet presAssocID="{709B22F7-B008-4AFF-B3BC-29CCD227DCEA}" presName="node" presStyleLbl="node1" presStyleIdx="4" presStyleCnt="14">
        <dgm:presLayoutVars>
          <dgm:bulletEnabled val="1"/>
        </dgm:presLayoutVars>
      </dgm:prSet>
      <dgm:spPr/>
    </dgm:pt>
    <dgm:pt modelId="{C9999512-77C4-4D31-B76A-98787D3C2315}" type="pres">
      <dgm:prSet presAssocID="{00E365FA-2A2B-4E5E-A299-38A90BDDFA5A}" presName="sibTrans" presStyleLbl="sibTrans1D1" presStyleIdx="4" presStyleCnt="13"/>
      <dgm:spPr/>
    </dgm:pt>
    <dgm:pt modelId="{66806D18-139B-4953-9B2A-9E52FF5470A3}" type="pres">
      <dgm:prSet presAssocID="{00E365FA-2A2B-4E5E-A299-38A90BDDFA5A}" presName="connectorText" presStyleLbl="sibTrans1D1" presStyleIdx="4" presStyleCnt="13"/>
      <dgm:spPr/>
    </dgm:pt>
    <dgm:pt modelId="{B5B41842-C039-421B-A3D3-2FA7659A7197}" type="pres">
      <dgm:prSet presAssocID="{55C46892-E0A6-4A1E-944F-7DEEF9970BBF}" presName="node" presStyleLbl="node1" presStyleIdx="5" presStyleCnt="14">
        <dgm:presLayoutVars>
          <dgm:bulletEnabled val="1"/>
        </dgm:presLayoutVars>
      </dgm:prSet>
      <dgm:spPr/>
    </dgm:pt>
    <dgm:pt modelId="{607EDCE4-3604-4B63-BE3A-E504AF0EEC47}" type="pres">
      <dgm:prSet presAssocID="{E827B629-3BC9-4143-B0C3-D242A4136FDD}" presName="sibTrans" presStyleLbl="sibTrans1D1" presStyleIdx="5" presStyleCnt="13"/>
      <dgm:spPr/>
    </dgm:pt>
    <dgm:pt modelId="{9F9E6DE7-A195-4C7D-A823-14A149878180}" type="pres">
      <dgm:prSet presAssocID="{E827B629-3BC9-4143-B0C3-D242A4136FDD}" presName="connectorText" presStyleLbl="sibTrans1D1" presStyleIdx="5" presStyleCnt="13"/>
      <dgm:spPr/>
    </dgm:pt>
    <dgm:pt modelId="{C0336FAA-6036-4A14-A80C-E70F127A396A}" type="pres">
      <dgm:prSet presAssocID="{5FB91BD1-36F0-44EC-BCA1-8F136552334F}" presName="node" presStyleLbl="node1" presStyleIdx="6" presStyleCnt="14">
        <dgm:presLayoutVars>
          <dgm:bulletEnabled val="1"/>
        </dgm:presLayoutVars>
      </dgm:prSet>
      <dgm:spPr/>
    </dgm:pt>
    <dgm:pt modelId="{53463361-19C1-4B6F-8131-BC894B97E55F}" type="pres">
      <dgm:prSet presAssocID="{610B6E91-40F9-42DA-B5D0-68C2B14CFB10}" presName="sibTrans" presStyleLbl="sibTrans1D1" presStyleIdx="6" presStyleCnt="13"/>
      <dgm:spPr/>
    </dgm:pt>
    <dgm:pt modelId="{3ED31201-FB51-45F0-8CC1-5FD0650C9A75}" type="pres">
      <dgm:prSet presAssocID="{610B6E91-40F9-42DA-B5D0-68C2B14CFB10}" presName="connectorText" presStyleLbl="sibTrans1D1" presStyleIdx="6" presStyleCnt="13"/>
      <dgm:spPr/>
    </dgm:pt>
    <dgm:pt modelId="{B09263E8-34EF-4147-91C4-BE0D44542567}" type="pres">
      <dgm:prSet presAssocID="{323A425F-5FB0-46F6-A36A-761C4B264BD7}" presName="node" presStyleLbl="node1" presStyleIdx="7" presStyleCnt="14">
        <dgm:presLayoutVars>
          <dgm:bulletEnabled val="1"/>
        </dgm:presLayoutVars>
      </dgm:prSet>
      <dgm:spPr/>
    </dgm:pt>
    <dgm:pt modelId="{17E55D43-9EEF-4C70-BC50-7D8442188679}" type="pres">
      <dgm:prSet presAssocID="{125C0DAE-E5F6-463C-9338-55E570C5CA55}" presName="sibTrans" presStyleLbl="sibTrans1D1" presStyleIdx="7" presStyleCnt="13"/>
      <dgm:spPr/>
    </dgm:pt>
    <dgm:pt modelId="{D32522C7-E1A5-4BCB-8DF4-AB42173BFC60}" type="pres">
      <dgm:prSet presAssocID="{125C0DAE-E5F6-463C-9338-55E570C5CA55}" presName="connectorText" presStyleLbl="sibTrans1D1" presStyleIdx="7" presStyleCnt="13"/>
      <dgm:spPr/>
    </dgm:pt>
    <dgm:pt modelId="{A6B76FCC-FF2F-4A35-A7C1-CA4CED0AED8E}" type="pres">
      <dgm:prSet presAssocID="{351D11B6-3627-4DDC-AD1A-8905B21F4F19}" presName="node" presStyleLbl="node1" presStyleIdx="8" presStyleCnt="14">
        <dgm:presLayoutVars>
          <dgm:bulletEnabled val="1"/>
        </dgm:presLayoutVars>
      </dgm:prSet>
      <dgm:spPr/>
    </dgm:pt>
    <dgm:pt modelId="{7AF80E70-6ABC-42C3-8073-72DCFA5E079B}" type="pres">
      <dgm:prSet presAssocID="{FD58123B-2E13-4B52-8D0E-13F43F566E8D}" presName="sibTrans" presStyleLbl="sibTrans1D1" presStyleIdx="8" presStyleCnt="13"/>
      <dgm:spPr/>
    </dgm:pt>
    <dgm:pt modelId="{64E3FBA5-9559-4CA8-8271-5C687D43A28E}" type="pres">
      <dgm:prSet presAssocID="{FD58123B-2E13-4B52-8D0E-13F43F566E8D}" presName="connectorText" presStyleLbl="sibTrans1D1" presStyleIdx="8" presStyleCnt="13"/>
      <dgm:spPr/>
    </dgm:pt>
    <dgm:pt modelId="{6C4CE6E8-6417-4EE3-A494-D8F1271A927B}" type="pres">
      <dgm:prSet presAssocID="{296886FF-9B98-4A3C-A214-43964E90EA89}" presName="node" presStyleLbl="node1" presStyleIdx="9" presStyleCnt="14">
        <dgm:presLayoutVars>
          <dgm:bulletEnabled val="1"/>
        </dgm:presLayoutVars>
      </dgm:prSet>
      <dgm:spPr/>
    </dgm:pt>
    <dgm:pt modelId="{7E55AD16-020F-4589-91D7-73255DC1DE63}" type="pres">
      <dgm:prSet presAssocID="{EBBCA146-8E1A-49C5-A806-E98897019372}" presName="sibTrans" presStyleLbl="sibTrans1D1" presStyleIdx="9" presStyleCnt="13"/>
      <dgm:spPr/>
    </dgm:pt>
    <dgm:pt modelId="{29C4D54F-693A-4782-980B-60CCA3F9EC94}" type="pres">
      <dgm:prSet presAssocID="{EBBCA146-8E1A-49C5-A806-E98897019372}" presName="connectorText" presStyleLbl="sibTrans1D1" presStyleIdx="9" presStyleCnt="13"/>
      <dgm:spPr/>
    </dgm:pt>
    <dgm:pt modelId="{C839BFB0-8853-47F6-B3FE-CF0699E47D19}" type="pres">
      <dgm:prSet presAssocID="{792B785D-B5C6-4B3B-9E11-1F16E0E2CEF7}" presName="node" presStyleLbl="node1" presStyleIdx="10" presStyleCnt="14">
        <dgm:presLayoutVars>
          <dgm:bulletEnabled val="1"/>
        </dgm:presLayoutVars>
      </dgm:prSet>
      <dgm:spPr/>
    </dgm:pt>
    <dgm:pt modelId="{5ADACA37-EF0B-4F3F-B839-25BBCB9B860D}" type="pres">
      <dgm:prSet presAssocID="{B8A21602-5AA2-414D-AFB4-3AE9642A150E}" presName="sibTrans" presStyleLbl="sibTrans1D1" presStyleIdx="10" presStyleCnt="13"/>
      <dgm:spPr/>
    </dgm:pt>
    <dgm:pt modelId="{1B9C2AC1-8871-4A8D-81A5-F9672735060B}" type="pres">
      <dgm:prSet presAssocID="{B8A21602-5AA2-414D-AFB4-3AE9642A150E}" presName="connectorText" presStyleLbl="sibTrans1D1" presStyleIdx="10" presStyleCnt="13"/>
      <dgm:spPr/>
    </dgm:pt>
    <dgm:pt modelId="{F445E028-5181-4BAC-846A-1E3CF9A02389}" type="pres">
      <dgm:prSet presAssocID="{ED29AD7B-DB4E-43A5-A847-34787225C019}" presName="node" presStyleLbl="node1" presStyleIdx="11" presStyleCnt="14">
        <dgm:presLayoutVars>
          <dgm:bulletEnabled val="1"/>
        </dgm:presLayoutVars>
      </dgm:prSet>
      <dgm:spPr/>
    </dgm:pt>
    <dgm:pt modelId="{57A3CBB3-A952-4969-A46D-13F4E04A1F66}" type="pres">
      <dgm:prSet presAssocID="{1CC08A43-6E62-4F2B-82AA-AC784D66C4CD}" presName="sibTrans" presStyleLbl="sibTrans1D1" presStyleIdx="11" presStyleCnt="13"/>
      <dgm:spPr/>
    </dgm:pt>
    <dgm:pt modelId="{BA618682-D812-4810-9BFD-93C4E739349F}" type="pres">
      <dgm:prSet presAssocID="{1CC08A43-6E62-4F2B-82AA-AC784D66C4CD}" presName="connectorText" presStyleLbl="sibTrans1D1" presStyleIdx="11" presStyleCnt="13"/>
      <dgm:spPr/>
    </dgm:pt>
    <dgm:pt modelId="{2DF89ED5-1144-4858-9341-21631DFCBC06}" type="pres">
      <dgm:prSet presAssocID="{03AF2AD9-79A3-47AD-B829-C6AF3E5A8FD7}" presName="node" presStyleLbl="node1" presStyleIdx="12" presStyleCnt="14">
        <dgm:presLayoutVars>
          <dgm:bulletEnabled val="1"/>
        </dgm:presLayoutVars>
      </dgm:prSet>
      <dgm:spPr/>
    </dgm:pt>
    <dgm:pt modelId="{AE8E4D9E-117A-4A80-9168-20A000E5155E}" type="pres">
      <dgm:prSet presAssocID="{99499DEE-FC50-49A5-951F-CF862C42134A}" presName="sibTrans" presStyleLbl="sibTrans1D1" presStyleIdx="12" presStyleCnt="13"/>
      <dgm:spPr/>
    </dgm:pt>
    <dgm:pt modelId="{D0A14DF6-C2C6-4373-A161-03D6CF33E54C}" type="pres">
      <dgm:prSet presAssocID="{99499DEE-FC50-49A5-951F-CF862C42134A}" presName="connectorText" presStyleLbl="sibTrans1D1" presStyleIdx="12" presStyleCnt="13"/>
      <dgm:spPr/>
    </dgm:pt>
    <dgm:pt modelId="{23A0B93D-8900-43F8-B79A-F9D6A7DF2571}" type="pres">
      <dgm:prSet presAssocID="{74B61320-F772-467E-B1A4-1CA1EFB4CC48}" presName="node" presStyleLbl="node1" presStyleIdx="13" presStyleCnt="14">
        <dgm:presLayoutVars>
          <dgm:bulletEnabled val="1"/>
        </dgm:presLayoutVars>
      </dgm:prSet>
      <dgm:spPr/>
    </dgm:pt>
  </dgm:ptLst>
  <dgm:cxnLst>
    <dgm:cxn modelId="{6BDFD500-7F67-4799-AA4D-88C69CE7FDCE}" type="presOf" srcId="{E827B629-3BC9-4143-B0C3-D242A4136FDD}" destId="{607EDCE4-3604-4B63-BE3A-E504AF0EEC47}" srcOrd="0" destOrd="0" presId="urn:microsoft.com/office/officeart/2016/7/layout/RepeatingBendingProcessNew"/>
    <dgm:cxn modelId="{337D8E05-320F-44FA-97D5-65711E33DAC0}" type="presOf" srcId="{EBBCA146-8E1A-49C5-A806-E98897019372}" destId="{29C4D54F-693A-4782-980B-60CCA3F9EC94}" srcOrd="1" destOrd="0" presId="urn:microsoft.com/office/officeart/2016/7/layout/RepeatingBendingProcessNew"/>
    <dgm:cxn modelId="{5C784F06-CA1F-4B5A-8CFA-C8FFE979FC3C}" type="presOf" srcId="{709B22F7-B008-4AFF-B3BC-29CCD227DCEA}" destId="{A1D065C0-8D59-4977-91BE-4D62B7C09DE3}" srcOrd="0" destOrd="0" presId="urn:microsoft.com/office/officeart/2016/7/layout/RepeatingBendingProcessNew"/>
    <dgm:cxn modelId="{40CC0409-7E65-4937-A563-46CFFAE4E180}" type="presOf" srcId="{1CC08A43-6E62-4F2B-82AA-AC784D66C4CD}" destId="{BA618682-D812-4810-9BFD-93C4E739349F}" srcOrd="1" destOrd="0" presId="urn:microsoft.com/office/officeart/2016/7/layout/RepeatingBendingProcessNew"/>
    <dgm:cxn modelId="{A786190F-1318-406D-9EF8-51EBDCED91B9}" srcId="{76BEC2C1-341E-4F55-8D24-05C126C53A48}" destId="{709B22F7-B008-4AFF-B3BC-29CCD227DCEA}" srcOrd="4" destOrd="0" parTransId="{179EDA67-6F34-424F-AA82-3231C7F22F7E}" sibTransId="{00E365FA-2A2B-4E5E-A299-38A90BDDFA5A}"/>
    <dgm:cxn modelId="{7065D811-9B95-4E0C-B318-591ADCFD316A}" srcId="{76BEC2C1-341E-4F55-8D24-05C126C53A48}" destId="{74B61320-F772-467E-B1A4-1CA1EFB4CC48}" srcOrd="13" destOrd="0" parTransId="{99B7BB65-1F3D-4E0F-B17B-4BF71FC837EB}" sibTransId="{5C0C2B34-325B-48A2-A1D1-A3B6B433C73B}"/>
    <dgm:cxn modelId="{91045B12-8BAB-43FE-BB75-19DE896A27FE}" type="presOf" srcId="{FD58123B-2E13-4B52-8D0E-13F43F566E8D}" destId="{7AF80E70-6ABC-42C3-8073-72DCFA5E079B}" srcOrd="0" destOrd="0" presId="urn:microsoft.com/office/officeart/2016/7/layout/RepeatingBendingProcessNew"/>
    <dgm:cxn modelId="{BC477415-5636-449B-B9BD-A0FD7F3B94F3}" type="presOf" srcId="{48C19E48-5202-49E9-842F-182FD10307C3}" destId="{94EC575B-716F-486F-9FF5-2301A48CF3DF}" srcOrd="0" destOrd="0" presId="urn:microsoft.com/office/officeart/2016/7/layout/RepeatingBendingProcessNew"/>
    <dgm:cxn modelId="{FA44D616-6CD3-489F-9765-13512B311602}" type="presOf" srcId="{606C159A-2CAA-4197-8F1E-69BF0FFBCCFA}" destId="{56D86A4A-D860-4D20-8315-7BD7A645F5D7}" srcOrd="0" destOrd="0" presId="urn:microsoft.com/office/officeart/2016/7/layout/RepeatingBendingProcessNew"/>
    <dgm:cxn modelId="{25A1B718-39D9-4306-AFBB-E8935F21D780}" type="presOf" srcId="{323A425F-5FB0-46F6-A36A-761C4B264BD7}" destId="{B09263E8-34EF-4147-91C4-BE0D44542567}" srcOrd="0" destOrd="0" presId="urn:microsoft.com/office/officeart/2016/7/layout/RepeatingBendingProcessNew"/>
    <dgm:cxn modelId="{7AC0E925-264A-43AB-8113-BCCF65C61405}" srcId="{76BEC2C1-341E-4F55-8D24-05C126C53A48}" destId="{5FB91BD1-36F0-44EC-BCA1-8F136552334F}" srcOrd="6" destOrd="0" parTransId="{BF8D1AA0-02C9-4108-9DFE-C13E068139B4}" sibTransId="{610B6E91-40F9-42DA-B5D0-68C2B14CFB10}"/>
    <dgm:cxn modelId="{5D42332A-6C6B-4F55-8004-FCD57B906AE0}" type="presOf" srcId="{274B85E0-4FE4-4C11-9C98-E718C95ABA1A}" destId="{C76B6AB6-9445-4279-8B24-5B84DF58B6AA}" srcOrd="1" destOrd="0" presId="urn:microsoft.com/office/officeart/2016/7/layout/RepeatingBendingProcessNew"/>
    <dgm:cxn modelId="{92A6262B-8723-48D2-9513-74D2340D2360}" type="presOf" srcId="{76BEC2C1-341E-4F55-8D24-05C126C53A48}" destId="{2F4FE2A6-5BF3-4B1E-8E61-4E12BF07DAF9}" srcOrd="0" destOrd="0" presId="urn:microsoft.com/office/officeart/2016/7/layout/RepeatingBendingProcessNew"/>
    <dgm:cxn modelId="{63CC762B-3170-4CAA-A48B-0AB44864DB27}" type="presOf" srcId="{B8A21602-5AA2-414D-AFB4-3AE9642A150E}" destId="{1B9C2AC1-8871-4A8D-81A5-F9672735060B}" srcOrd="1" destOrd="0" presId="urn:microsoft.com/office/officeart/2016/7/layout/RepeatingBendingProcessNew"/>
    <dgm:cxn modelId="{A7D21633-F0ED-437B-9C3F-F27BC3CE78E8}" srcId="{76BEC2C1-341E-4F55-8D24-05C126C53A48}" destId="{ED29AD7B-DB4E-43A5-A847-34787225C019}" srcOrd="11" destOrd="0" parTransId="{F2DF3266-E483-4588-977E-C3DBDCDA2654}" sibTransId="{1CC08A43-6E62-4F2B-82AA-AC784D66C4CD}"/>
    <dgm:cxn modelId="{C7792633-5621-481D-B2F2-9FF4A9E18048}" type="presOf" srcId="{243E70D8-C87F-42E0-9148-7807A52F2E4D}" destId="{681A5737-0AD5-4F3E-9CD6-3B0789048B3E}" srcOrd="0" destOrd="0" presId="urn:microsoft.com/office/officeart/2016/7/layout/RepeatingBendingProcessNew"/>
    <dgm:cxn modelId="{CAC8A136-4AE3-4A49-9755-5E8C04EAEADB}" type="presOf" srcId="{610B6E91-40F9-42DA-B5D0-68C2B14CFB10}" destId="{53463361-19C1-4B6F-8131-BC894B97E55F}" srcOrd="0" destOrd="0" presId="urn:microsoft.com/office/officeart/2016/7/layout/RepeatingBendingProcessNew"/>
    <dgm:cxn modelId="{43F6353E-E7B7-4EB1-A3EE-7A95C20B7699}" srcId="{76BEC2C1-341E-4F55-8D24-05C126C53A48}" destId="{296886FF-9B98-4A3C-A214-43964E90EA89}" srcOrd="9" destOrd="0" parTransId="{BAAC12A5-8363-45E0-9082-45C16C4DF589}" sibTransId="{EBBCA146-8E1A-49C5-A806-E98897019372}"/>
    <dgm:cxn modelId="{D9B36E3F-89E0-4278-A86D-AED5EA96F41D}" type="presOf" srcId="{74B61320-F772-467E-B1A4-1CA1EFB4CC48}" destId="{23A0B93D-8900-43F8-B79A-F9D6A7DF2571}" srcOrd="0" destOrd="0" presId="urn:microsoft.com/office/officeart/2016/7/layout/RepeatingBendingProcessNew"/>
    <dgm:cxn modelId="{97DABE60-AD8E-4DE3-BF2D-0E04BF889786}" type="presOf" srcId="{FAE76092-3448-466F-9307-D6652276EA24}" destId="{14B845F4-D5E0-48F3-A697-0A2A31924A70}" srcOrd="0" destOrd="0" presId="urn:microsoft.com/office/officeart/2016/7/layout/RepeatingBendingProcessNew"/>
    <dgm:cxn modelId="{4C916063-C5D0-4152-ABA9-05CB20D3A3E6}" type="presOf" srcId="{296886FF-9B98-4A3C-A214-43964E90EA89}" destId="{6C4CE6E8-6417-4EE3-A494-D8F1271A927B}" srcOrd="0" destOrd="0" presId="urn:microsoft.com/office/officeart/2016/7/layout/RepeatingBendingProcessNew"/>
    <dgm:cxn modelId="{73B77046-179F-41FB-8964-5C7BC77AC39D}" type="presOf" srcId="{00E365FA-2A2B-4E5E-A299-38A90BDDFA5A}" destId="{C9999512-77C4-4D31-B76A-98787D3C2315}" srcOrd="0" destOrd="0" presId="urn:microsoft.com/office/officeart/2016/7/layout/RepeatingBendingProcessNew"/>
    <dgm:cxn modelId="{A2D61868-34CC-4F2C-B5B4-1CA283E3522A}" srcId="{76BEC2C1-341E-4F55-8D24-05C126C53A48}" destId="{323A425F-5FB0-46F6-A36A-761C4B264BD7}" srcOrd="7" destOrd="0" parTransId="{82CE7D6F-E12B-4593-BE33-8C3AD1AE9D73}" sibTransId="{125C0DAE-E5F6-463C-9338-55E570C5CA55}"/>
    <dgm:cxn modelId="{6B79344C-F179-4784-B9F4-372DEC3350F5}" type="presOf" srcId="{55C46892-E0A6-4A1E-944F-7DEEF9970BBF}" destId="{B5B41842-C039-421B-A3D3-2FA7659A7197}" srcOrd="0" destOrd="0" presId="urn:microsoft.com/office/officeart/2016/7/layout/RepeatingBendingProcessNew"/>
    <dgm:cxn modelId="{FC480C6D-D021-4098-A3A9-76AAD4236C54}" type="presOf" srcId="{03AF2AD9-79A3-47AD-B829-C6AF3E5A8FD7}" destId="{2DF89ED5-1144-4858-9341-21631DFCBC06}" srcOrd="0" destOrd="0" presId="urn:microsoft.com/office/officeart/2016/7/layout/RepeatingBendingProcessNew"/>
    <dgm:cxn modelId="{78F4476E-8A92-4994-8C54-522721CB0B29}" type="presOf" srcId="{125C0DAE-E5F6-463C-9338-55E570C5CA55}" destId="{D32522C7-E1A5-4BCB-8DF4-AB42173BFC60}" srcOrd="1" destOrd="0" presId="urn:microsoft.com/office/officeart/2016/7/layout/RepeatingBendingProcessNew"/>
    <dgm:cxn modelId="{2475DC6E-2E1F-4B7F-97F8-EB60E6712D73}" type="presOf" srcId="{48C19E48-5202-49E9-842F-182FD10307C3}" destId="{2A8C9D88-EB68-4428-9064-F3F89866927D}" srcOrd="1" destOrd="0" presId="urn:microsoft.com/office/officeart/2016/7/layout/RepeatingBendingProcessNew"/>
    <dgm:cxn modelId="{88E44851-5DB3-4E6B-B84E-4371AB400A20}" type="presOf" srcId="{5FB91BD1-36F0-44EC-BCA1-8F136552334F}" destId="{C0336FAA-6036-4A14-A80C-E70F127A396A}" srcOrd="0" destOrd="0" presId="urn:microsoft.com/office/officeart/2016/7/layout/RepeatingBendingProcessNew"/>
    <dgm:cxn modelId="{B05B1C72-F618-4FF4-9DE5-96CCFA920F13}" type="presOf" srcId="{58543940-969E-48E0-8FF0-3DD833CC2E1D}" destId="{DD3BF8EC-B4D9-432A-A9F4-B2B03E86734D}" srcOrd="1" destOrd="0" presId="urn:microsoft.com/office/officeart/2016/7/layout/RepeatingBendingProcessNew"/>
    <dgm:cxn modelId="{2D96DB53-C873-48F4-84B8-A95717C9E360}" srcId="{76BEC2C1-341E-4F55-8D24-05C126C53A48}" destId="{55C46892-E0A6-4A1E-944F-7DEEF9970BBF}" srcOrd="5" destOrd="0" parTransId="{6B52645F-26A8-4B80-AFC1-0F86CB90064B}" sibTransId="{E827B629-3BC9-4143-B0C3-D242A4136FDD}"/>
    <dgm:cxn modelId="{76C5FE53-6183-4327-8CF2-39A2D35A3D0D}" type="presOf" srcId="{792B785D-B5C6-4B3B-9E11-1F16E0E2CEF7}" destId="{C839BFB0-8853-47F6-B3FE-CF0699E47D19}" srcOrd="0" destOrd="0" presId="urn:microsoft.com/office/officeart/2016/7/layout/RepeatingBendingProcessNew"/>
    <dgm:cxn modelId="{1BE97B57-C411-450A-A1FC-06D51830D4A6}" type="presOf" srcId="{125C0DAE-E5F6-463C-9338-55E570C5CA55}" destId="{17E55D43-9EEF-4C70-BC50-7D8442188679}" srcOrd="0" destOrd="0" presId="urn:microsoft.com/office/officeart/2016/7/layout/RepeatingBendingProcessNew"/>
    <dgm:cxn modelId="{F4D86A79-F77F-4227-8E75-0971FC91924E}" type="presOf" srcId="{610B6E91-40F9-42DA-B5D0-68C2B14CFB10}" destId="{3ED31201-FB51-45F0-8CC1-5FD0650C9A75}" srcOrd="1" destOrd="0" presId="urn:microsoft.com/office/officeart/2016/7/layout/RepeatingBendingProcessNew"/>
    <dgm:cxn modelId="{C72F1C7C-5140-47FC-A3AA-F64CC6A628FE}" type="presOf" srcId="{1CC08A43-6E62-4F2B-82AA-AC784D66C4CD}" destId="{57A3CBB3-A952-4969-A46D-13F4E04A1F66}" srcOrd="0" destOrd="0" presId="urn:microsoft.com/office/officeart/2016/7/layout/RepeatingBendingProcessNew"/>
    <dgm:cxn modelId="{68AE4A83-9774-4B8A-A862-E3F8EC0C5E66}" srcId="{76BEC2C1-341E-4F55-8D24-05C126C53A48}" destId="{606C159A-2CAA-4197-8F1E-69BF0FFBCCFA}" srcOrd="2" destOrd="0" parTransId="{204C81BB-F992-4D89-97A8-56D5052EBEC5}" sibTransId="{48C19E48-5202-49E9-842F-182FD10307C3}"/>
    <dgm:cxn modelId="{0EE37084-F9FE-4791-A367-99A8DEB05B65}" type="presOf" srcId="{00E365FA-2A2B-4E5E-A299-38A90BDDFA5A}" destId="{66806D18-139B-4953-9B2A-9E52FF5470A3}" srcOrd="1" destOrd="0" presId="urn:microsoft.com/office/officeart/2016/7/layout/RepeatingBendingProcessNew"/>
    <dgm:cxn modelId="{1A593E85-E49F-446B-9A65-03F8717B8511}" type="presOf" srcId="{274B85E0-4FE4-4C11-9C98-E718C95ABA1A}" destId="{EF160811-5D00-4E5B-9A6E-D3552EB61CAD}" srcOrd="0" destOrd="0" presId="urn:microsoft.com/office/officeart/2016/7/layout/RepeatingBendingProcessNew"/>
    <dgm:cxn modelId="{AE395786-FDC6-422E-84ED-66718E4F3151}" srcId="{76BEC2C1-341E-4F55-8D24-05C126C53A48}" destId="{03AF2AD9-79A3-47AD-B829-C6AF3E5A8FD7}" srcOrd="12" destOrd="0" parTransId="{D20CDD52-68E9-4478-89CA-EF29C55000A0}" sibTransId="{99499DEE-FC50-49A5-951F-CF862C42134A}"/>
    <dgm:cxn modelId="{E8C2C292-276A-4C3C-9204-5ACC1C04838B}" type="presOf" srcId="{E827B629-3BC9-4143-B0C3-D242A4136FDD}" destId="{9F9E6DE7-A195-4C7D-A823-14A149878180}" srcOrd="1" destOrd="0" presId="urn:microsoft.com/office/officeart/2016/7/layout/RepeatingBendingProcessNew"/>
    <dgm:cxn modelId="{C6E9C3A3-526D-4219-93B7-4302F1BE8584}" type="presOf" srcId="{EBBCA146-8E1A-49C5-A806-E98897019372}" destId="{7E55AD16-020F-4589-91D7-73255DC1DE63}" srcOrd="0" destOrd="0" presId="urn:microsoft.com/office/officeart/2016/7/layout/RepeatingBendingProcessNew"/>
    <dgm:cxn modelId="{6B2622A9-C192-459A-894C-F29FFE04775C}" type="presOf" srcId="{ED9F0E30-AD21-49C1-B841-B6D6ED16F864}" destId="{B4BB9CF5-EEBC-4309-AB85-D784365E9E16}" srcOrd="1" destOrd="0" presId="urn:microsoft.com/office/officeart/2016/7/layout/RepeatingBendingProcessNew"/>
    <dgm:cxn modelId="{69ED2BAC-9DF7-461A-BADA-2493BAB904F0}" type="presOf" srcId="{99499DEE-FC50-49A5-951F-CF862C42134A}" destId="{D0A14DF6-C2C6-4373-A161-03D6CF33E54C}" srcOrd="1" destOrd="0" presId="urn:microsoft.com/office/officeart/2016/7/layout/RepeatingBendingProcessNew"/>
    <dgm:cxn modelId="{96990EB1-7914-4B9D-9685-3450C19EA204}" type="presOf" srcId="{99499DEE-FC50-49A5-951F-CF862C42134A}" destId="{AE8E4D9E-117A-4A80-9168-20A000E5155E}" srcOrd="0" destOrd="0" presId="urn:microsoft.com/office/officeart/2016/7/layout/RepeatingBendingProcessNew"/>
    <dgm:cxn modelId="{F333CAB8-961C-4274-8C64-01C686C61853}" srcId="{76BEC2C1-341E-4F55-8D24-05C126C53A48}" destId="{1CB3EDC5-9D23-429C-BEC2-1142EB5F38F9}" srcOrd="1" destOrd="0" parTransId="{5F4D853E-95D4-46CC-8CC1-3300BC43BB76}" sibTransId="{58543940-969E-48E0-8FF0-3DD833CC2E1D}"/>
    <dgm:cxn modelId="{94392ABA-4CC5-47FB-921B-3627B46127D8}" type="presOf" srcId="{B8A21602-5AA2-414D-AFB4-3AE9642A150E}" destId="{5ADACA37-EF0B-4F3F-B839-25BBCB9B860D}" srcOrd="0" destOrd="0" presId="urn:microsoft.com/office/officeart/2016/7/layout/RepeatingBendingProcessNew"/>
    <dgm:cxn modelId="{EEB57ABA-07C6-4E73-BE9E-76F13099E220}" type="presOf" srcId="{58543940-969E-48E0-8FF0-3DD833CC2E1D}" destId="{2EBF685B-79DB-47E7-ACB5-25908764C908}" srcOrd="0" destOrd="0" presId="urn:microsoft.com/office/officeart/2016/7/layout/RepeatingBendingProcessNew"/>
    <dgm:cxn modelId="{CFB0D2BE-028F-420E-AA2E-208E8E148E0C}" type="presOf" srcId="{FD58123B-2E13-4B52-8D0E-13F43F566E8D}" destId="{64E3FBA5-9559-4CA8-8271-5C687D43A28E}" srcOrd="1" destOrd="0" presId="urn:microsoft.com/office/officeart/2016/7/layout/RepeatingBendingProcessNew"/>
    <dgm:cxn modelId="{84C90FC2-B7E5-476E-972B-180259EDBCEF}" type="presOf" srcId="{ED29AD7B-DB4E-43A5-A847-34787225C019}" destId="{F445E028-5181-4BAC-846A-1E3CF9A02389}" srcOrd="0" destOrd="0" presId="urn:microsoft.com/office/officeart/2016/7/layout/RepeatingBendingProcessNew"/>
    <dgm:cxn modelId="{792A5FC9-800F-48D7-8159-DA3F3BF8D0DB}" type="presOf" srcId="{351D11B6-3627-4DDC-AD1A-8905B21F4F19}" destId="{A6B76FCC-FF2F-4A35-A7C1-CA4CED0AED8E}" srcOrd="0" destOrd="0" presId="urn:microsoft.com/office/officeart/2016/7/layout/RepeatingBendingProcessNew"/>
    <dgm:cxn modelId="{2B0D27CD-AA62-4580-997A-BB9605950220}" srcId="{76BEC2C1-341E-4F55-8D24-05C126C53A48}" destId="{243E70D8-C87F-42E0-9148-7807A52F2E4D}" srcOrd="3" destOrd="0" parTransId="{6D327D72-A1CE-437D-AD78-7609AD54674C}" sibTransId="{274B85E0-4FE4-4C11-9C98-E718C95ABA1A}"/>
    <dgm:cxn modelId="{9CDEB8CD-7198-4C7C-9207-FF56E8375E2A}" type="presOf" srcId="{1CB3EDC5-9D23-429C-BEC2-1142EB5F38F9}" destId="{345148A7-BCC5-46E1-8641-89647901C5ED}" srcOrd="0" destOrd="0" presId="urn:microsoft.com/office/officeart/2016/7/layout/RepeatingBendingProcessNew"/>
    <dgm:cxn modelId="{C267D5D7-5A79-4615-9A11-F96B4614730C}" srcId="{76BEC2C1-341E-4F55-8D24-05C126C53A48}" destId="{792B785D-B5C6-4B3B-9E11-1F16E0E2CEF7}" srcOrd="10" destOrd="0" parTransId="{43868C15-122B-42E3-9E62-9655C96B61F1}" sibTransId="{B8A21602-5AA2-414D-AFB4-3AE9642A150E}"/>
    <dgm:cxn modelId="{7291C0DA-7205-49C5-8F50-21D53A470CC9}" srcId="{76BEC2C1-341E-4F55-8D24-05C126C53A48}" destId="{FAE76092-3448-466F-9307-D6652276EA24}" srcOrd="0" destOrd="0" parTransId="{42EB12B7-D53B-463F-BE4D-484712645EA8}" sibTransId="{ED9F0E30-AD21-49C1-B841-B6D6ED16F864}"/>
    <dgm:cxn modelId="{1A7D17E5-51E6-46B9-852E-051C0896FCD4}" srcId="{76BEC2C1-341E-4F55-8D24-05C126C53A48}" destId="{351D11B6-3627-4DDC-AD1A-8905B21F4F19}" srcOrd="8" destOrd="0" parTransId="{59FD3CAF-F998-4CA8-B924-D8E963E218C3}" sibTransId="{FD58123B-2E13-4B52-8D0E-13F43F566E8D}"/>
    <dgm:cxn modelId="{573578F0-53CF-4A67-BA90-E650AC3EA787}" type="presOf" srcId="{ED9F0E30-AD21-49C1-B841-B6D6ED16F864}" destId="{E82465F5-33DB-4CE3-BC84-A02FB34462E4}" srcOrd="0" destOrd="0" presId="urn:microsoft.com/office/officeart/2016/7/layout/RepeatingBendingProcessNew"/>
    <dgm:cxn modelId="{CB963271-9B7C-4211-8AA1-ACCB206F8B9B}" type="presParOf" srcId="{2F4FE2A6-5BF3-4B1E-8E61-4E12BF07DAF9}" destId="{14B845F4-D5E0-48F3-A697-0A2A31924A70}" srcOrd="0" destOrd="0" presId="urn:microsoft.com/office/officeart/2016/7/layout/RepeatingBendingProcessNew"/>
    <dgm:cxn modelId="{552CCD91-5BC2-4E35-B18C-CAD8A601A0E7}" type="presParOf" srcId="{2F4FE2A6-5BF3-4B1E-8E61-4E12BF07DAF9}" destId="{E82465F5-33DB-4CE3-BC84-A02FB34462E4}" srcOrd="1" destOrd="0" presId="urn:microsoft.com/office/officeart/2016/7/layout/RepeatingBendingProcessNew"/>
    <dgm:cxn modelId="{F4EEFD4E-48B5-457C-82F2-18DEE253A073}" type="presParOf" srcId="{E82465F5-33DB-4CE3-BC84-A02FB34462E4}" destId="{B4BB9CF5-EEBC-4309-AB85-D784365E9E16}" srcOrd="0" destOrd="0" presId="urn:microsoft.com/office/officeart/2016/7/layout/RepeatingBendingProcessNew"/>
    <dgm:cxn modelId="{1608A888-DD0B-4140-8B46-14C4F8AC8E86}" type="presParOf" srcId="{2F4FE2A6-5BF3-4B1E-8E61-4E12BF07DAF9}" destId="{345148A7-BCC5-46E1-8641-89647901C5ED}" srcOrd="2" destOrd="0" presId="urn:microsoft.com/office/officeart/2016/7/layout/RepeatingBendingProcessNew"/>
    <dgm:cxn modelId="{FF4C67CA-B306-4AA0-8BA8-38586783BF5E}" type="presParOf" srcId="{2F4FE2A6-5BF3-4B1E-8E61-4E12BF07DAF9}" destId="{2EBF685B-79DB-47E7-ACB5-25908764C908}" srcOrd="3" destOrd="0" presId="urn:microsoft.com/office/officeart/2016/7/layout/RepeatingBendingProcessNew"/>
    <dgm:cxn modelId="{9C75F46E-F05D-4728-AEB0-309BC002E23A}" type="presParOf" srcId="{2EBF685B-79DB-47E7-ACB5-25908764C908}" destId="{DD3BF8EC-B4D9-432A-A9F4-B2B03E86734D}" srcOrd="0" destOrd="0" presId="urn:microsoft.com/office/officeart/2016/7/layout/RepeatingBendingProcessNew"/>
    <dgm:cxn modelId="{760C0D55-1A3D-4D41-A9B6-A8CC4169BCA4}" type="presParOf" srcId="{2F4FE2A6-5BF3-4B1E-8E61-4E12BF07DAF9}" destId="{56D86A4A-D860-4D20-8315-7BD7A645F5D7}" srcOrd="4" destOrd="0" presId="urn:microsoft.com/office/officeart/2016/7/layout/RepeatingBendingProcessNew"/>
    <dgm:cxn modelId="{1DBCEBC9-4B95-4E46-8EFF-8BCA5D115275}" type="presParOf" srcId="{2F4FE2A6-5BF3-4B1E-8E61-4E12BF07DAF9}" destId="{94EC575B-716F-486F-9FF5-2301A48CF3DF}" srcOrd="5" destOrd="0" presId="urn:microsoft.com/office/officeart/2016/7/layout/RepeatingBendingProcessNew"/>
    <dgm:cxn modelId="{2BB1B3BD-91D3-4EB0-A219-D5FA3D8E529F}" type="presParOf" srcId="{94EC575B-716F-486F-9FF5-2301A48CF3DF}" destId="{2A8C9D88-EB68-4428-9064-F3F89866927D}" srcOrd="0" destOrd="0" presId="urn:microsoft.com/office/officeart/2016/7/layout/RepeatingBendingProcessNew"/>
    <dgm:cxn modelId="{9CE4AB0A-5B19-49BA-9B78-886BEC291027}" type="presParOf" srcId="{2F4FE2A6-5BF3-4B1E-8E61-4E12BF07DAF9}" destId="{681A5737-0AD5-4F3E-9CD6-3B0789048B3E}" srcOrd="6" destOrd="0" presId="urn:microsoft.com/office/officeart/2016/7/layout/RepeatingBendingProcessNew"/>
    <dgm:cxn modelId="{19C70F5F-6FC7-4CE7-80A3-57CC09E6D46E}" type="presParOf" srcId="{2F4FE2A6-5BF3-4B1E-8E61-4E12BF07DAF9}" destId="{EF160811-5D00-4E5B-9A6E-D3552EB61CAD}" srcOrd="7" destOrd="0" presId="urn:microsoft.com/office/officeart/2016/7/layout/RepeatingBendingProcessNew"/>
    <dgm:cxn modelId="{A88280BB-9585-423E-B0B0-9FDD7C8D5BB0}" type="presParOf" srcId="{EF160811-5D00-4E5B-9A6E-D3552EB61CAD}" destId="{C76B6AB6-9445-4279-8B24-5B84DF58B6AA}" srcOrd="0" destOrd="0" presId="urn:microsoft.com/office/officeart/2016/7/layout/RepeatingBendingProcessNew"/>
    <dgm:cxn modelId="{1078F58E-3550-4C1F-AC7C-4F5EBF203F19}" type="presParOf" srcId="{2F4FE2A6-5BF3-4B1E-8E61-4E12BF07DAF9}" destId="{A1D065C0-8D59-4977-91BE-4D62B7C09DE3}" srcOrd="8" destOrd="0" presId="urn:microsoft.com/office/officeart/2016/7/layout/RepeatingBendingProcessNew"/>
    <dgm:cxn modelId="{48CF8EA5-8B5D-4EC2-B7BA-3CFE47C4B7DE}" type="presParOf" srcId="{2F4FE2A6-5BF3-4B1E-8E61-4E12BF07DAF9}" destId="{C9999512-77C4-4D31-B76A-98787D3C2315}" srcOrd="9" destOrd="0" presId="urn:microsoft.com/office/officeart/2016/7/layout/RepeatingBendingProcessNew"/>
    <dgm:cxn modelId="{F6AF61A8-FF2F-431F-8F99-F9A44B4F2AAD}" type="presParOf" srcId="{C9999512-77C4-4D31-B76A-98787D3C2315}" destId="{66806D18-139B-4953-9B2A-9E52FF5470A3}" srcOrd="0" destOrd="0" presId="urn:microsoft.com/office/officeart/2016/7/layout/RepeatingBendingProcessNew"/>
    <dgm:cxn modelId="{F8801CDD-B7E2-4FA8-B86A-C1E9ED4E16A6}" type="presParOf" srcId="{2F4FE2A6-5BF3-4B1E-8E61-4E12BF07DAF9}" destId="{B5B41842-C039-421B-A3D3-2FA7659A7197}" srcOrd="10" destOrd="0" presId="urn:microsoft.com/office/officeart/2016/7/layout/RepeatingBendingProcessNew"/>
    <dgm:cxn modelId="{89EAFF51-180F-4A68-B195-4DFB99B92B29}" type="presParOf" srcId="{2F4FE2A6-5BF3-4B1E-8E61-4E12BF07DAF9}" destId="{607EDCE4-3604-4B63-BE3A-E504AF0EEC47}" srcOrd="11" destOrd="0" presId="urn:microsoft.com/office/officeart/2016/7/layout/RepeatingBendingProcessNew"/>
    <dgm:cxn modelId="{5F4CFEB1-2C9C-4BAA-8846-236FE3198F40}" type="presParOf" srcId="{607EDCE4-3604-4B63-BE3A-E504AF0EEC47}" destId="{9F9E6DE7-A195-4C7D-A823-14A149878180}" srcOrd="0" destOrd="0" presId="urn:microsoft.com/office/officeart/2016/7/layout/RepeatingBendingProcessNew"/>
    <dgm:cxn modelId="{7ED7F025-BC8D-460C-9C46-3246A83F8CE5}" type="presParOf" srcId="{2F4FE2A6-5BF3-4B1E-8E61-4E12BF07DAF9}" destId="{C0336FAA-6036-4A14-A80C-E70F127A396A}" srcOrd="12" destOrd="0" presId="urn:microsoft.com/office/officeart/2016/7/layout/RepeatingBendingProcessNew"/>
    <dgm:cxn modelId="{73051940-00C8-4DD4-823A-C3CBD2F62EB2}" type="presParOf" srcId="{2F4FE2A6-5BF3-4B1E-8E61-4E12BF07DAF9}" destId="{53463361-19C1-4B6F-8131-BC894B97E55F}" srcOrd="13" destOrd="0" presId="urn:microsoft.com/office/officeart/2016/7/layout/RepeatingBendingProcessNew"/>
    <dgm:cxn modelId="{54AC9C40-0C7C-4D6F-AE38-B969F2CEB078}" type="presParOf" srcId="{53463361-19C1-4B6F-8131-BC894B97E55F}" destId="{3ED31201-FB51-45F0-8CC1-5FD0650C9A75}" srcOrd="0" destOrd="0" presId="urn:microsoft.com/office/officeart/2016/7/layout/RepeatingBendingProcessNew"/>
    <dgm:cxn modelId="{7762867E-C33D-4C38-B2BB-19381BEA0F8C}" type="presParOf" srcId="{2F4FE2A6-5BF3-4B1E-8E61-4E12BF07DAF9}" destId="{B09263E8-34EF-4147-91C4-BE0D44542567}" srcOrd="14" destOrd="0" presId="urn:microsoft.com/office/officeart/2016/7/layout/RepeatingBendingProcessNew"/>
    <dgm:cxn modelId="{5BD40B5A-6D2F-4F96-960C-DC67FE736A8E}" type="presParOf" srcId="{2F4FE2A6-5BF3-4B1E-8E61-4E12BF07DAF9}" destId="{17E55D43-9EEF-4C70-BC50-7D8442188679}" srcOrd="15" destOrd="0" presId="urn:microsoft.com/office/officeart/2016/7/layout/RepeatingBendingProcessNew"/>
    <dgm:cxn modelId="{9CAB25E0-1318-4511-8E1F-4EB36B9AB681}" type="presParOf" srcId="{17E55D43-9EEF-4C70-BC50-7D8442188679}" destId="{D32522C7-E1A5-4BCB-8DF4-AB42173BFC60}" srcOrd="0" destOrd="0" presId="urn:microsoft.com/office/officeart/2016/7/layout/RepeatingBendingProcessNew"/>
    <dgm:cxn modelId="{4B9ECE02-28AD-4B6E-8488-1A11703F3529}" type="presParOf" srcId="{2F4FE2A6-5BF3-4B1E-8E61-4E12BF07DAF9}" destId="{A6B76FCC-FF2F-4A35-A7C1-CA4CED0AED8E}" srcOrd="16" destOrd="0" presId="urn:microsoft.com/office/officeart/2016/7/layout/RepeatingBendingProcessNew"/>
    <dgm:cxn modelId="{CFD1AC30-9A74-4428-A688-078CA5AE84C6}" type="presParOf" srcId="{2F4FE2A6-5BF3-4B1E-8E61-4E12BF07DAF9}" destId="{7AF80E70-6ABC-42C3-8073-72DCFA5E079B}" srcOrd="17" destOrd="0" presId="urn:microsoft.com/office/officeart/2016/7/layout/RepeatingBendingProcessNew"/>
    <dgm:cxn modelId="{BFA9B636-41CF-41E1-9491-51E61FFBDBC6}" type="presParOf" srcId="{7AF80E70-6ABC-42C3-8073-72DCFA5E079B}" destId="{64E3FBA5-9559-4CA8-8271-5C687D43A28E}" srcOrd="0" destOrd="0" presId="urn:microsoft.com/office/officeart/2016/7/layout/RepeatingBendingProcessNew"/>
    <dgm:cxn modelId="{2BA7DFE9-70A0-46A3-9DE2-503B14D8872C}" type="presParOf" srcId="{2F4FE2A6-5BF3-4B1E-8E61-4E12BF07DAF9}" destId="{6C4CE6E8-6417-4EE3-A494-D8F1271A927B}" srcOrd="18" destOrd="0" presId="urn:microsoft.com/office/officeart/2016/7/layout/RepeatingBendingProcessNew"/>
    <dgm:cxn modelId="{D81C59FB-A6EF-4FDD-8327-255DE8DD0342}" type="presParOf" srcId="{2F4FE2A6-5BF3-4B1E-8E61-4E12BF07DAF9}" destId="{7E55AD16-020F-4589-91D7-73255DC1DE63}" srcOrd="19" destOrd="0" presId="urn:microsoft.com/office/officeart/2016/7/layout/RepeatingBendingProcessNew"/>
    <dgm:cxn modelId="{DD18B884-04C3-4DA9-AEE2-52E7CB54BC9A}" type="presParOf" srcId="{7E55AD16-020F-4589-91D7-73255DC1DE63}" destId="{29C4D54F-693A-4782-980B-60CCA3F9EC94}" srcOrd="0" destOrd="0" presId="urn:microsoft.com/office/officeart/2016/7/layout/RepeatingBendingProcessNew"/>
    <dgm:cxn modelId="{9C2257DA-FCA6-4F8D-8B5E-E473A63E9157}" type="presParOf" srcId="{2F4FE2A6-5BF3-4B1E-8E61-4E12BF07DAF9}" destId="{C839BFB0-8853-47F6-B3FE-CF0699E47D19}" srcOrd="20" destOrd="0" presId="urn:microsoft.com/office/officeart/2016/7/layout/RepeatingBendingProcessNew"/>
    <dgm:cxn modelId="{85A626B9-62A7-4543-A74D-83E64B35E89E}" type="presParOf" srcId="{2F4FE2A6-5BF3-4B1E-8E61-4E12BF07DAF9}" destId="{5ADACA37-EF0B-4F3F-B839-25BBCB9B860D}" srcOrd="21" destOrd="0" presId="urn:microsoft.com/office/officeart/2016/7/layout/RepeatingBendingProcessNew"/>
    <dgm:cxn modelId="{4D75A118-B26A-4F33-AE0A-499072F9B276}" type="presParOf" srcId="{5ADACA37-EF0B-4F3F-B839-25BBCB9B860D}" destId="{1B9C2AC1-8871-4A8D-81A5-F9672735060B}" srcOrd="0" destOrd="0" presId="urn:microsoft.com/office/officeart/2016/7/layout/RepeatingBendingProcessNew"/>
    <dgm:cxn modelId="{A918D0DC-2FE1-4523-999C-597E3079AE50}" type="presParOf" srcId="{2F4FE2A6-5BF3-4B1E-8E61-4E12BF07DAF9}" destId="{F445E028-5181-4BAC-846A-1E3CF9A02389}" srcOrd="22" destOrd="0" presId="urn:microsoft.com/office/officeart/2016/7/layout/RepeatingBendingProcessNew"/>
    <dgm:cxn modelId="{26C13ECB-21E9-4923-BB40-9B2473C8B89C}" type="presParOf" srcId="{2F4FE2A6-5BF3-4B1E-8E61-4E12BF07DAF9}" destId="{57A3CBB3-A952-4969-A46D-13F4E04A1F66}" srcOrd="23" destOrd="0" presId="urn:microsoft.com/office/officeart/2016/7/layout/RepeatingBendingProcessNew"/>
    <dgm:cxn modelId="{F4B008B0-1A08-4FFA-8384-0EFE8D229190}" type="presParOf" srcId="{57A3CBB3-A952-4969-A46D-13F4E04A1F66}" destId="{BA618682-D812-4810-9BFD-93C4E739349F}" srcOrd="0" destOrd="0" presId="urn:microsoft.com/office/officeart/2016/7/layout/RepeatingBendingProcessNew"/>
    <dgm:cxn modelId="{796CF61C-4977-4D55-82A8-EE015AFE710D}" type="presParOf" srcId="{2F4FE2A6-5BF3-4B1E-8E61-4E12BF07DAF9}" destId="{2DF89ED5-1144-4858-9341-21631DFCBC06}" srcOrd="24" destOrd="0" presId="urn:microsoft.com/office/officeart/2016/7/layout/RepeatingBendingProcessNew"/>
    <dgm:cxn modelId="{BAAE91A2-8F75-44E4-8378-0E11CB00DCFF}" type="presParOf" srcId="{2F4FE2A6-5BF3-4B1E-8E61-4E12BF07DAF9}" destId="{AE8E4D9E-117A-4A80-9168-20A000E5155E}" srcOrd="25" destOrd="0" presId="urn:microsoft.com/office/officeart/2016/7/layout/RepeatingBendingProcessNew"/>
    <dgm:cxn modelId="{65EA6A6E-AE67-4512-8602-E533D40C0694}" type="presParOf" srcId="{AE8E4D9E-117A-4A80-9168-20A000E5155E}" destId="{D0A14DF6-C2C6-4373-A161-03D6CF33E54C}" srcOrd="0" destOrd="0" presId="urn:microsoft.com/office/officeart/2016/7/layout/RepeatingBendingProcessNew"/>
    <dgm:cxn modelId="{03A6B54D-50E6-4648-8290-99E4ADDFEAA1}" type="presParOf" srcId="{2F4FE2A6-5BF3-4B1E-8E61-4E12BF07DAF9}" destId="{23A0B93D-8900-43F8-B79A-F9D6A7DF2571}" srcOrd="2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5B6D4-FF43-44E8-9749-DA195775A5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04F654F-1E90-40ED-9C4A-624B01152C35}">
      <dgm:prSet custT="1"/>
      <dgm:spPr/>
      <dgm:t>
        <a:bodyPr/>
        <a:lstStyle/>
        <a:p>
          <a:r>
            <a:rPr lang="hr-HR" sz="1600">
              <a:latin typeface="+mn-lt"/>
            </a:rPr>
            <a:t>Poslovan</a:t>
          </a:r>
          <a:r>
            <a:rPr lang="en-GB" sz="1600">
              <a:latin typeface="+mn-lt"/>
            </a:rPr>
            <a:t>je </a:t>
          </a:r>
          <a:r>
            <a:rPr lang="hr-HR" sz="1600">
              <a:latin typeface="+mn-lt"/>
            </a:rPr>
            <a:t>nekretninama </a:t>
          </a:r>
          <a:endParaRPr lang="en-US" sz="1600">
            <a:latin typeface="+mn-lt"/>
          </a:endParaRPr>
        </a:p>
      </dgm:t>
    </dgm:pt>
    <dgm:pt modelId="{7878E682-6854-4A09-9B28-EFA5D23AB685}" type="parTrans" cxnId="{FE7B1CBD-5B91-41AF-9CEE-35FE8077B8CD}">
      <dgm:prSet/>
      <dgm:spPr/>
      <dgm:t>
        <a:bodyPr/>
        <a:lstStyle/>
        <a:p>
          <a:endParaRPr lang="en-US" sz="1600">
            <a:latin typeface="Century Gothic" panose="020B0502020202020204" pitchFamily="34" charset="0"/>
          </a:endParaRPr>
        </a:p>
      </dgm:t>
    </dgm:pt>
    <dgm:pt modelId="{D721B320-4155-42D8-AFCD-30EACB1B1BA8}" type="sibTrans" cxnId="{FE7B1CBD-5B91-41AF-9CEE-35FE8077B8CD}">
      <dgm:prSet/>
      <dgm:spPr/>
      <dgm:t>
        <a:bodyPr/>
        <a:lstStyle/>
        <a:p>
          <a:endParaRPr lang="en-US" sz="1600">
            <a:latin typeface="Century Gothic" panose="020B0502020202020204" pitchFamily="34" charset="0"/>
          </a:endParaRPr>
        </a:p>
      </dgm:t>
    </dgm:pt>
    <dgm:pt modelId="{9B7FEC66-4E5A-40D5-B9FB-897DE2722162}">
      <dgm:prSet custT="1"/>
      <dgm:spPr/>
      <dgm:t>
        <a:bodyPr/>
        <a:lstStyle/>
        <a:p>
          <a:r>
            <a:rPr lang="hr-HR" sz="1600">
              <a:latin typeface="+mn-lt"/>
            </a:rPr>
            <a:t>Djelatnosti kockanja i klađenja </a:t>
          </a:r>
          <a:endParaRPr lang="en-US" sz="1600">
            <a:latin typeface="+mn-lt"/>
          </a:endParaRPr>
        </a:p>
      </dgm:t>
    </dgm:pt>
    <dgm:pt modelId="{E1108660-4B13-460C-80BE-E26447798824}" type="parTrans" cxnId="{A3FEC132-12C0-4451-ACFA-E1EAFC6A552E}">
      <dgm:prSet/>
      <dgm:spPr/>
      <dgm:t>
        <a:bodyPr/>
        <a:lstStyle/>
        <a:p>
          <a:endParaRPr lang="en-US" sz="1600">
            <a:latin typeface="Century Gothic" panose="020B0502020202020204" pitchFamily="34" charset="0"/>
          </a:endParaRPr>
        </a:p>
      </dgm:t>
    </dgm:pt>
    <dgm:pt modelId="{E7C0E30C-721C-4CAE-B823-941C71845A56}" type="sibTrans" cxnId="{A3FEC132-12C0-4451-ACFA-E1EAFC6A552E}">
      <dgm:prSet/>
      <dgm:spPr/>
      <dgm:t>
        <a:bodyPr/>
        <a:lstStyle/>
        <a:p>
          <a:endParaRPr lang="en-US" sz="1600">
            <a:latin typeface="Century Gothic" panose="020B0502020202020204" pitchFamily="34" charset="0"/>
          </a:endParaRPr>
        </a:p>
      </dgm:t>
    </dgm:pt>
    <dgm:pt modelId="{49620C9E-DDE0-4200-BFC9-366D3F065ED2}">
      <dgm:prSet custT="1"/>
      <dgm:spPr/>
      <dgm:t>
        <a:bodyPr/>
        <a:lstStyle/>
        <a:p>
          <a:r>
            <a:rPr lang="hr-HR" sz="1600">
              <a:latin typeface="+mn-lt"/>
            </a:rPr>
            <a:t>Financijske djelatnosti i djelatnosti osiguranja </a:t>
          </a:r>
          <a:endParaRPr lang="en-US" sz="1600">
            <a:latin typeface="+mn-lt"/>
          </a:endParaRPr>
        </a:p>
      </dgm:t>
    </dgm:pt>
    <dgm:pt modelId="{A432105F-F51B-4BBE-8B57-0BF3172091FC}" type="parTrans" cxnId="{40568970-FCE9-4C7F-90E2-4EEE2F04AD51}">
      <dgm:prSet/>
      <dgm:spPr/>
      <dgm:t>
        <a:bodyPr/>
        <a:lstStyle/>
        <a:p>
          <a:endParaRPr lang="en-US" sz="1600">
            <a:latin typeface="Century Gothic" panose="020B0502020202020204" pitchFamily="34" charset="0"/>
          </a:endParaRPr>
        </a:p>
      </dgm:t>
    </dgm:pt>
    <dgm:pt modelId="{2B47E7A1-C1D9-476A-BE09-891D267F9779}" type="sibTrans" cxnId="{40568970-FCE9-4C7F-90E2-4EEE2F04AD51}">
      <dgm:prSet/>
      <dgm:spPr/>
      <dgm:t>
        <a:bodyPr/>
        <a:lstStyle/>
        <a:p>
          <a:endParaRPr lang="en-US" sz="1600">
            <a:latin typeface="Century Gothic" panose="020B0502020202020204" pitchFamily="34" charset="0"/>
          </a:endParaRPr>
        </a:p>
      </dgm:t>
    </dgm:pt>
    <dgm:pt modelId="{F34272C7-6EF1-4498-B5E8-0B0955C593EA}">
      <dgm:prSet custT="1"/>
      <dgm:spPr/>
      <dgm:t>
        <a:bodyPr/>
        <a:lstStyle/>
        <a:p>
          <a:r>
            <a:rPr lang="hr-HR" sz="1600">
              <a:latin typeface="+mn-lt"/>
            </a:rPr>
            <a:t>Pravne i računovodstvene djelatnosti</a:t>
          </a:r>
          <a:endParaRPr lang="en-US" sz="1600">
            <a:latin typeface="+mn-lt"/>
          </a:endParaRPr>
        </a:p>
      </dgm:t>
    </dgm:pt>
    <dgm:pt modelId="{93926226-6A87-4BB8-AB4F-6A960E6091C5}" type="parTrans" cxnId="{F710086C-C692-47B8-86B6-3199B7E6D877}">
      <dgm:prSet/>
      <dgm:spPr/>
      <dgm:t>
        <a:bodyPr/>
        <a:lstStyle/>
        <a:p>
          <a:endParaRPr lang="en-US" sz="1600">
            <a:latin typeface="Century Gothic" panose="020B0502020202020204" pitchFamily="34" charset="0"/>
          </a:endParaRPr>
        </a:p>
      </dgm:t>
    </dgm:pt>
    <dgm:pt modelId="{A6366DFC-7A74-4D78-B00B-6FAE8251DE47}" type="sibTrans" cxnId="{F710086C-C692-47B8-86B6-3199B7E6D877}">
      <dgm:prSet/>
      <dgm:spPr/>
      <dgm:t>
        <a:bodyPr/>
        <a:lstStyle/>
        <a:p>
          <a:endParaRPr lang="en-US" sz="1600">
            <a:latin typeface="Century Gothic" panose="020B0502020202020204" pitchFamily="34" charset="0"/>
          </a:endParaRPr>
        </a:p>
      </dgm:t>
    </dgm:pt>
    <dgm:pt modelId="{AC54041D-253C-4FF6-92E0-07D5DFE943FF}">
      <dgm:prSet custT="1"/>
      <dgm:spPr/>
      <dgm:t>
        <a:bodyPr/>
        <a:lstStyle/>
        <a:p>
          <a:r>
            <a:rPr lang="hr-HR" sz="1600">
              <a:latin typeface="+mn-lt"/>
            </a:rPr>
            <a:t>Trgovanja  ili proizvodnje robe vojne namjene, obrambenih proizvoda i nevojnih ubojitih sredstava</a:t>
          </a:r>
          <a:endParaRPr lang="en-US" sz="1600">
            <a:latin typeface="+mn-lt"/>
          </a:endParaRPr>
        </a:p>
      </dgm:t>
    </dgm:pt>
    <dgm:pt modelId="{C3A4D94B-B599-4BD7-B68C-BBADFA85CD33}" type="parTrans" cxnId="{DDB34531-F803-4B84-ABE9-5D2B9421C88C}">
      <dgm:prSet/>
      <dgm:spPr/>
      <dgm:t>
        <a:bodyPr/>
        <a:lstStyle/>
        <a:p>
          <a:endParaRPr lang="en-US" sz="1600">
            <a:latin typeface="Century Gothic" panose="020B0502020202020204" pitchFamily="34" charset="0"/>
          </a:endParaRPr>
        </a:p>
      </dgm:t>
    </dgm:pt>
    <dgm:pt modelId="{B74682BC-297D-418D-85DA-F68613053CE0}" type="sibTrans" cxnId="{DDB34531-F803-4B84-ABE9-5D2B9421C88C}">
      <dgm:prSet/>
      <dgm:spPr/>
      <dgm:t>
        <a:bodyPr/>
        <a:lstStyle/>
        <a:p>
          <a:endParaRPr lang="en-US" sz="1600">
            <a:latin typeface="Century Gothic" panose="020B0502020202020204" pitchFamily="34" charset="0"/>
          </a:endParaRPr>
        </a:p>
      </dgm:t>
    </dgm:pt>
    <dgm:pt modelId="{1C4E8718-4780-4531-8B62-18B7815C0484}">
      <dgm:prSet custT="1"/>
      <dgm:spPr/>
      <dgm:t>
        <a:bodyPr/>
        <a:lstStyle/>
        <a:p>
          <a:r>
            <a:rPr lang="hr-HR" sz="1600">
              <a:latin typeface="+mn-lt"/>
            </a:rPr>
            <a:t>Ulaganja radi postizanja smanjenja emisija stakleničkih plinova iz aktivnosti koje su navedene u Prilogu I. Direktive 2003/87/EZ;</a:t>
          </a:r>
          <a:endParaRPr lang="en-US" sz="1600">
            <a:latin typeface="+mn-lt"/>
          </a:endParaRPr>
        </a:p>
      </dgm:t>
    </dgm:pt>
    <dgm:pt modelId="{C9B1A4F1-B5BB-4E8B-90DB-6E60AC923D7D}" type="parTrans" cxnId="{B92DB452-D1E0-42A1-981A-FF05D1055C30}">
      <dgm:prSet/>
      <dgm:spPr/>
      <dgm:t>
        <a:bodyPr/>
        <a:lstStyle/>
        <a:p>
          <a:endParaRPr lang="en-US" sz="1600">
            <a:latin typeface="Century Gothic" panose="020B0502020202020204" pitchFamily="34" charset="0"/>
          </a:endParaRPr>
        </a:p>
      </dgm:t>
    </dgm:pt>
    <dgm:pt modelId="{1C79730E-10F4-4A4E-9F9C-3282A4B26503}" type="sibTrans" cxnId="{B92DB452-D1E0-42A1-981A-FF05D1055C30}">
      <dgm:prSet/>
      <dgm:spPr/>
      <dgm:t>
        <a:bodyPr/>
        <a:lstStyle/>
        <a:p>
          <a:endParaRPr lang="en-US" sz="1600">
            <a:latin typeface="Century Gothic" panose="020B0502020202020204" pitchFamily="34" charset="0"/>
          </a:endParaRPr>
        </a:p>
      </dgm:t>
    </dgm:pt>
    <dgm:pt modelId="{63865249-13C1-49B0-B38D-E2A4B7341596}">
      <dgm:prSet custT="1"/>
      <dgm:spPr/>
      <dgm:t>
        <a:bodyPr/>
        <a:lstStyle/>
        <a:p>
          <a:r>
            <a:rPr lang="hr-HR" sz="1600">
              <a:latin typeface="+mn-lt"/>
            </a:rPr>
            <a:t>Proizvodnja, prerada i stavljanje na tržište duhana i duhanskih proizvoda</a:t>
          </a:r>
          <a:endParaRPr lang="en-US" sz="1600">
            <a:latin typeface="+mn-lt"/>
          </a:endParaRPr>
        </a:p>
      </dgm:t>
    </dgm:pt>
    <dgm:pt modelId="{630105A9-856E-4735-B6AC-06FA5E3A7ADC}" type="parTrans" cxnId="{FBDE42BD-9B54-4570-9213-970729B4A53F}">
      <dgm:prSet/>
      <dgm:spPr/>
      <dgm:t>
        <a:bodyPr/>
        <a:lstStyle/>
        <a:p>
          <a:endParaRPr lang="en-US" sz="1600">
            <a:latin typeface="Century Gothic" panose="020B0502020202020204" pitchFamily="34" charset="0"/>
          </a:endParaRPr>
        </a:p>
      </dgm:t>
    </dgm:pt>
    <dgm:pt modelId="{D8F04CEF-11F9-4463-B244-8B937F9DB981}" type="sibTrans" cxnId="{FBDE42BD-9B54-4570-9213-970729B4A53F}">
      <dgm:prSet/>
      <dgm:spPr/>
      <dgm:t>
        <a:bodyPr/>
        <a:lstStyle/>
        <a:p>
          <a:endParaRPr lang="en-US" sz="1600">
            <a:latin typeface="Century Gothic" panose="020B0502020202020204" pitchFamily="34" charset="0"/>
          </a:endParaRPr>
        </a:p>
      </dgm:t>
    </dgm:pt>
    <dgm:pt modelId="{9C84DD1C-3896-4444-A517-2CCC6163E5DC}">
      <dgm:prSet custT="1"/>
      <dgm:spPr/>
      <dgm:t>
        <a:bodyPr/>
        <a:lstStyle/>
        <a:p>
          <a:r>
            <a:rPr lang="hr-HR" sz="1600">
              <a:latin typeface="+mn-lt"/>
            </a:rPr>
            <a:t>Potpore za poduzetnike u teškoćama, kako su definirani u članku 2. točki 18. Uredbe (EU) br. 2023/1315</a:t>
          </a:r>
          <a:endParaRPr lang="en-US" sz="1600">
            <a:latin typeface="+mn-lt"/>
          </a:endParaRPr>
        </a:p>
      </dgm:t>
    </dgm:pt>
    <dgm:pt modelId="{0F24407A-C0B7-4FAF-B349-34954BF71358}" type="parTrans" cxnId="{66559B7B-CE12-4583-80F1-E525984102E6}">
      <dgm:prSet/>
      <dgm:spPr/>
      <dgm:t>
        <a:bodyPr/>
        <a:lstStyle/>
        <a:p>
          <a:endParaRPr lang="en-US" sz="1600">
            <a:latin typeface="Century Gothic" panose="020B0502020202020204" pitchFamily="34" charset="0"/>
          </a:endParaRPr>
        </a:p>
      </dgm:t>
    </dgm:pt>
    <dgm:pt modelId="{A60D1B84-4F3C-4B17-B04C-70B4C4F1185C}" type="sibTrans" cxnId="{66559B7B-CE12-4583-80F1-E525984102E6}">
      <dgm:prSet/>
      <dgm:spPr/>
      <dgm:t>
        <a:bodyPr/>
        <a:lstStyle/>
        <a:p>
          <a:endParaRPr lang="en-US" sz="1600">
            <a:latin typeface="Century Gothic" panose="020B0502020202020204" pitchFamily="34" charset="0"/>
          </a:endParaRPr>
        </a:p>
      </dgm:t>
    </dgm:pt>
    <dgm:pt modelId="{C197031C-C602-44D3-9128-DFA6BB5F9515}">
      <dgm:prSet custT="1"/>
      <dgm:spPr/>
      <dgm:t>
        <a:bodyPr/>
        <a:lstStyle/>
        <a:p>
          <a:r>
            <a:rPr lang="hr-HR" sz="1600">
              <a:latin typeface="+mn-lt"/>
            </a:rPr>
            <a:t>Ako se prednost daje uporabi domaće robe u odnosu na uvezenu robu</a:t>
          </a:r>
          <a:endParaRPr lang="en-US" sz="1600">
            <a:latin typeface="+mn-lt"/>
          </a:endParaRPr>
        </a:p>
      </dgm:t>
    </dgm:pt>
    <dgm:pt modelId="{1895FFE4-021B-481A-85E1-36DB26395837}" type="parTrans" cxnId="{575FB652-8633-43A7-9CEE-77946A2EC35A}">
      <dgm:prSet/>
      <dgm:spPr/>
      <dgm:t>
        <a:bodyPr/>
        <a:lstStyle/>
        <a:p>
          <a:endParaRPr lang="en-US" sz="1600">
            <a:latin typeface="Century Gothic" panose="020B0502020202020204" pitchFamily="34" charset="0"/>
          </a:endParaRPr>
        </a:p>
      </dgm:t>
    </dgm:pt>
    <dgm:pt modelId="{83BCB53D-31FC-4519-8D7B-26ABAFE7C361}" type="sibTrans" cxnId="{575FB652-8633-43A7-9CEE-77946A2EC35A}">
      <dgm:prSet/>
      <dgm:spPr/>
      <dgm:t>
        <a:bodyPr/>
        <a:lstStyle/>
        <a:p>
          <a:endParaRPr lang="en-US" sz="1600">
            <a:latin typeface="Century Gothic" panose="020B0502020202020204" pitchFamily="34" charset="0"/>
          </a:endParaRPr>
        </a:p>
      </dgm:t>
    </dgm:pt>
    <dgm:pt modelId="{FA576383-76D8-4ED4-B90D-897DA4C5AE5C}">
      <dgm:prSet custT="1"/>
      <dgm:spPr/>
      <dgm:t>
        <a:bodyPr/>
        <a:lstStyle/>
        <a:p>
          <a:r>
            <a:rPr lang="hr-HR" sz="1600">
              <a:latin typeface="+mn-lt"/>
            </a:rPr>
            <a:t>Prijaviteljima koji djeluju u sektoru prerade i stavljanja na tržište poljoprivrednih proizvoda</a:t>
          </a:r>
          <a:endParaRPr lang="en-US" sz="1600">
            <a:latin typeface="+mn-lt"/>
          </a:endParaRPr>
        </a:p>
      </dgm:t>
    </dgm:pt>
    <dgm:pt modelId="{EA005C8C-0797-4FE5-9590-DC994FE4C255}" type="parTrans" cxnId="{74EF8184-8FBE-4296-B2DD-763D5B0DDCF2}">
      <dgm:prSet/>
      <dgm:spPr/>
      <dgm:t>
        <a:bodyPr/>
        <a:lstStyle/>
        <a:p>
          <a:endParaRPr lang="en-US" sz="1600">
            <a:latin typeface="Century Gothic" panose="020B0502020202020204" pitchFamily="34" charset="0"/>
          </a:endParaRPr>
        </a:p>
      </dgm:t>
    </dgm:pt>
    <dgm:pt modelId="{E6124F4C-726F-4B4C-93AF-80C3D8671B83}" type="sibTrans" cxnId="{74EF8184-8FBE-4296-B2DD-763D5B0DDCF2}">
      <dgm:prSet/>
      <dgm:spPr/>
      <dgm:t>
        <a:bodyPr/>
        <a:lstStyle/>
        <a:p>
          <a:endParaRPr lang="en-US" sz="1600">
            <a:latin typeface="Century Gothic" panose="020B0502020202020204" pitchFamily="34" charset="0"/>
          </a:endParaRPr>
        </a:p>
      </dgm:t>
    </dgm:pt>
    <dgm:pt modelId="{FD8E3A82-B2F6-4FDA-8C05-93712A9404E3}" type="pres">
      <dgm:prSet presAssocID="{8945B6D4-FF43-44E8-9749-DA195775A5A2}" presName="diagram" presStyleCnt="0">
        <dgm:presLayoutVars>
          <dgm:dir/>
          <dgm:resizeHandles val="exact"/>
        </dgm:presLayoutVars>
      </dgm:prSet>
      <dgm:spPr/>
    </dgm:pt>
    <dgm:pt modelId="{DB925161-F051-4A3B-9B7F-72F79EB2FFFF}" type="pres">
      <dgm:prSet presAssocID="{304F654F-1E90-40ED-9C4A-624B01152C35}" presName="node" presStyleLbl="node1" presStyleIdx="0" presStyleCnt="10">
        <dgm:presLayoutVars>
          <dgm:bulletEnabled val="1"/>
        </dgm:presLayoutVars>
      </dgm:prSet>
      <dgm:spPr/>
    </dgm:pt>
    <dgm:pt modelId="{9399C199-D95D-4051-94BD-AA02309B3C04}" type="pres">
      <dgm:prSet presAssocID="{D721B320-4155-42D8-AFCD-30EACB1B1BA8}" presName="sibTrans" presStyleCnt="0"/>
      <dgm:spPr/>
    </dgm:pt>
    <dgm:pt modelId="{B3EFE37B-FA78-45C3-8EF8-841401E9604E}" type="pres">
      <dgm:prSet presAssocID="{9B7FEC66-4E5A-40D5-B9FB-897DE2722162}" presName="node" presStyleLbl="node1" presStyleIdx="1" presStyleCnt="10">
        <dgm:presLayoutVars>
          <dgm:bulletEnabled val="1"/>
        </dgm:presLayoutVars>
      </dgm:prSet>
      <dgm:spPr/>
    </dgm:pt>
    <dgm:pt modelId="{BE1BEE0D-CDD5-4310-9D72-5C39C8663352}" type="pres">
      <dgm:prSet presAssocID="{E7C0E30C-721C-4CAE-B823-941C71845A56}" presName="sibTrans" presStyleCnt="0"/>
      <dgm:spPr/>
    </dgm:pt>
    <dgm:pt modelId="{CC0EAA81-1AEF-4934-B719-B444376768AA}" type="pres">
      <dgm:prSet presAssocID="{49620C9E-DDE0-4200-BFC9-366D3F065ED2}" presName="node" presStyleLbl="node1" presStyleIdx="2" presStyleCnt="10">
        <dgm:presLayoutVars>
          <dgm:bulletEnabled val="1"/>
        </dgm:presLayoutVars>
      </dgm:prSet>
      <dgm:spPr/>
    </dgm:pt>
    <dgm:pt modelId="{4DD97176-88E1-433E-85A5-7D61427E3D00}" type="pres">
      <dgm:prSet presAssocID="{2B47E7A1-C1D9-476A-BE09-891D267F9779}" presName="sibTrans" presStyleCnt="0"/>
      <dgm:spPr/>
    </dgm:pt>
    <dgm:pt modelId="{C4173F8B-A70A-478F-A523-285559CC870D}" type="pres">
      <dgm:prSet presAssocID="{F34272C7-6EF1-4498-B5E8-0B0955C593EA}" presName="node" presStyleLbl="node1" presStyleIdx="3" presStyleCnt="10">
        <dgm:presLayoutVars>
          <dgm:bulletEnabled val="1"/>
        </dgm:presLayoutVars>
      </dgm:prSet>
      <dgm:spPr/>
    </dgm:pt>
    <dgm:pt modelId="{B159A9E2-C657-42A6-A529-4D45C21DE028}" type="pres">
      <dgm:prSet presAssocID="{A6366DFC-7A74-4D78-B00B-6FAE8251DE47}" presName="sibTrans" presStyleCnt="0"/>
      <dgm:spPr/>
    </dgm:pt>
    <dgm:pt modelId="{4413737B-E45A-478F-8A18-2D6E63D047F5}" type="pres">
      <dgm:prSet presAssocID="{AC54041D-253C-4FF6-92E0-07D5DFE943FF}" presName="node" presStyleLbl="node1" presStyleIdx="4" presStyleCnt="10">
        <dgm:presLayoutVars>
          <dgm:bulletEnabled val="1"/>
        </dgm:presLayoutVars>
      </dgm:prSet>
      <dgm:spPr/>
    </dgm:pt>
    <dgm:pt modelId="{13329947-8E83-469C-A73F-C93E933F8A2E}" type="pres">
      <dgm:prSet presAssocID="{B74682BC-297D-418D-85DA-F68613053CE0}" presName="sibTrans" presStyleCnt="0"/>
      <dgm:spPr/>
    </dgm:pt>
    <dgm:pt modelId="{2303F680-8C83-49C9-A61B-89708FE87EA9}" type="pres">
      <dgm:prSet presAssocID="{1C4E8718-4780-4531-8B62-18B7815C0484}" presName="node" presStyleLbl="node1" presStyleIdx="5" presStyleCnt="10">
        <dgm:presLayoutVars>
          <dgm:bulletEnabled val="1"/>
        </dgm:presLayoutVars>
      </dgm:prSet>
      <dgm:spPr/>
    </dgm:pt>
    <dgm:pt modelId="{22F0CDE2-28AA-473A-A666-6166EBDEA39D}" type="pres">
      <dgm:prSet presAssocID="{1C79730E-10F4-4A4E-9F9C-3282A4B26503}" presName="sibTrans" presStyleCnt="0"/>
      <dgm:spPr/>
    </dgm:pt>
    <dgm:pt modelId="{7632706A-F8C4-4E3D-B9DC-51F38B96C81B}" type="pres">
      <dgm:prSet presAssocID="{63865249-13C1-49B0-B38D-E2A4B7341596}" presName="node" presStyleLbl="node1" presStyleIdx="6" presStyleCnt="10">
        <dgm:presLayoutVars>
          <dgm:bulletEnabled val="1"/>
        </dgm:presLayoutVars>
      </dgm:prSet>
      <dgm:spPr/>
    </dgm:pt>
    <dgm:pt modelId="{F00120CB-4954-4B3C-9E50-0B0F735DF4C9}" type="pres">
      <dgm:prSet presAssocID="{D8F04CEF-11F9-4463-B244-8B937F9DB981}" presName="sibTrans" presStyleCnt="0"/>
      <dgm:spPr/>
    </dgm:pt>
    <dgm:pt modelId="{1BB2953C-F6BE-449E-80F5-06247138A505}" type="pres">
      <dgm:prSet presAssocID="{9C84DD1C-3896-4444-A517-2CCC6163E5DC}" presName="node" presStyleLbl="node1" presStyleIdx="7" presStyleCnt="10">
        <dgm:presLayoutVars>
          <dgm:bulletEnabled val="1"/>
        </dgm:presLayoutVars>
      </dgm:prSet>
      <dgm:spPr/>
    </dgm:pt>
    <dgm:pt modelId="{3F1CAF1E-13C1-4C5D-84BE-0D70081FCFAC}" type="pres">
      <dgm:prSet presAssocID="{A60D1B84-4F3C-4B17-B04C-70B4C4F1185C}" presName="sibTrans" presStyleCnt="0"/>
      <dgm:spPr/>
    </dgm:pt>
    <dgm:pt modelId="{21B5189E-ECA1-47EC-A0AA-A6BF9B8D45ED}" type="pres">
      <dgm:prSet presAssocID="{C197031C-C602-44D3-9128-DFA6BB5F9515}" presName="node" presStyleLbl="node1" presStyleIdx="8" presStyleCnt="10">
        <dgm:presLayoutVars>
          <dgm:bulletEnabled val="1"/>
        </dgm:presLayoutVars>
      </dgm:prSet>
      <dgm:spPr/>
    </dgm:pt>
    <dgm:pt modelId="{DC4EDDED-B64E-455D-A79C-A4BA3E22E3AF}" type="pres">
      <dgm:prSet presAssocID="{83BCB53D-31FC-4519-8D7B-26ABAFE7C361}" presName="sibTrans" presStyleCnt="0"/>
      <dgm:spPr/>
    </dgm:pt>
    <dgm:pt modelId="{60566DF8-635F-4647-9CBE-8DD41410BB14}" type="pres">
      <dgm:prSet presAssocID="{FA576383-76D8-4ED4-B90D-897DA4C5AE5C}" presName="node" presStyleLbl="node1" presStyleIdx="9" presStyleCnt="10">
        <dgm:presLayoutVars>
          <dgm:bulletEnabled val="1"/>
        </dgm:presLayoutVars>
      </dgm:prSet>
      <dgm:spPr/>
    </dgm:pt>
  </dgm:ptLst>
  <dgm:cxnLst>
    <dgm:cxn modelId="{1BBB3401-A74C-4095-ACD5-5C8C1330E5B7}" type="presOf" srcId="{9B7FEC66-4E5A-40D5-B9FB-897DE2722162}" destId="{B3EFE37B-FA78-45C3-8EF8-841401E9604E}" srcOrd="0" destOrd="0" presId="urn:microsoft.com/office/officeart/2005/8/layout/default"/>
    <dgm:cxn modelId="{1C00CF0E-6FE3-4845-89A0-6E91C54EED62}" type="presOf" srcId="{AC54041D-253C-4FF6-92E0-07D5DFE943FF}" destId="{4413737B-E45A-478F-8A18-2D6E63D047F5}" srcOrd="0" destOrd="0" presId="urn:microsoft.com/office/officeart/2005/8/layout/default"/>
    <dgm:cxn modelId="{1B91CD18-0A74-4BEF-8F7A-24F2D07783A9}" type="presOf" srcId="{63865249-13C1-49B0-B38D-E2A4B7341596}" destId="{7632706A-F8C4-4E3D-B9DC-51F38B96C81B}" srcOrd="0" destOrd="0" presId="urn:microsoft.com/office/officeart/2005/8/layout/default"/>
    <dgm:cxn modelId="{2EBF2A1C-6B19-43BA-9BC5-5F8905F7A5EE}" type="presOf" srcId="{304F654F-1E90-40ED-9C4A-624B01152C35}" destId="{DB925161-F051-4A3B-9B7F-72F79EB2FFFF}" srcOrd="0" destOrd="0" presId="urn:microsoft.com/office/officeart/2005/8/layout/default"/>
    <dgm:cxn modelId="{DDB34531-F803-4B84-ABE9-5D2B9421C88C}" srcId="{8945B6D4-FF43-44E8-9749-DA195775A5A2}" destId="{AC54041D-253C-4FF6-92E0-07D5DFE943FF}" srcOrd="4" destOrd="0" parTransId="{C3A4D94B-B599-4BD7-B68C-BBADFA85CD33}" sibTransId="{B74682BC-297D-418D-85DA-F68613053CE0}"/>
    <dgm:cxn modelId="{A3FEC132-12C0-4451-ACFA-E1EAFC6A552E}" srcId="{8945B6D4-FF43-44E8-9749-DA195775A5A2}" destId="{9B7FEC66-4E5A-40D5-B9FB-897DE2722162}" srcOrd="1" destOrd="0" parTransId="{E1108660-4B13-460C-80BE-E26447798824}" sibTransId="{E7C0E30C-721C-4CAE-B823-941C71845A56}"/>
    <dgm:cxn modelId="{3D463C5D-8371-4F5C-BC2D-787CA4DB1EC9}" type="presOf" srcId="{FA576383-76D8-4ED4-B90D-897DA4C5AE5C}" destId="{60566DF8-635F-4647-9CBE-8DD41410BB14}" srcOrd="0" destOrd="0" presId="urn:microsoft.com/office/officeart/2005/8/layout/default"/>
    <dgm:cxn modelId="{F710086C-C692-47B8-86B6-3199B7E6D877}" srcId="{8945B6D4-FF43-44E8-9749-DA195775A5A2}" destId="{F34272C7-6EF1-4498-B5E8-0B0955C593EA}" srcOrd="3" destOrd="0" parTransId="{93926226-6A87-4BB8-AB4F-6A960E6091C5}" sibTransId="{A6366DFC-7A74-4D78-B00B-6FAE8251DE47}"/>
    <dgm:cxn modelId="{40568970-FCE9-4C7F-90E2-4EEE2F04AD51}" srcId="{8945B6D4-FF43-44E8-9749-DA195775A5A2}" destId="{49620C9E-DDE0-4200-BFC9-366D3F065ED2}" srcOrd="2" destOrd="0" parTransId="{A432105F-F51B-4BBE-8B57-0BF3172091FC}" sibTransId="{2B47E7A1-C1D9-476A-BE09-891D267F9779}"/>
    <dgm:cxn modelId="{2F431552-57C6-40E3-A660-A22DF9D871B8}" type="presOf" srcId="{C197031C-C602-44D3-9128-DFA6BB5F9515}" destId="{21B5189E-ECA1-47EC-A0AA-A6BF9B8D45ED}" srcOrd="0" destOrd="0" presId="urn:microsoft.com/office/officeart/2005/8/layout/default"/>
    <dgm:cxn modelId="{B92DB452-D1E0-42A1-981A-FF05D1055C30}" srcId="{8945B6D4-FF43-44E8-9749-DA195775A5A2}" destId="{1C4E8718-4780-4531-8B62-18B7815C0484}" srcOrd="5" destOrd="0" parTransId="{C9B1A4F1-B5BB-4E8B-90DB-6E60AC923D7D}" sibTransId="{1C79730E-10F4-4A4E-9F9C-3282A4B26503}"/>
    <dgm:cxn modelId="{575FB652-8633-43A7-9CEE-77946A2EC35A}" srcId="{8945B6D4-FF43-44E8-9749-DA195775A5A2}" destId="{C197031C-C602-44D3-9128-DFA6BB5F9515}" srcOrd="8" destOrd="0" parTransId="{1895FFE4-021B-481A-85E1-36DB26395837}" sibTransId="{83BCB53D-31FC-4519-8D7B-26ABAFE7C361}"/>
    <dgm:cxn modelId="{66559B7B-CE12-4583-80F1-E525984102E6}" srcId="{8945B6D4-FF43-44E8-9749-DA195775A5A2}" destId="{9C84DD1C-3896-4444-A517-2CCC6163E5DC}" srcOrd="7" destOrd="0" parTransId="{0F24407A-C0B7-4FAF-B349-34954BF71358}" sibTransId="{A60D1B84-4F3C-4B17-B04C-70B4C4F1185C}"/>
    <dgm:cxn modelId="{07D3847E-A44F-449B-ABD9-2F8E906EEF0C}" type="presOf" srcId="{8945B6D4-FF43-44E8-9749-DA195775A5A2}" destId="{FD8E3A82-B2F6-4FDA-8C05-93712A9404E3}" srcOrd="0" destOrd="0" presId="urn:microsoft.com/office/officeart/2005/8/layout/default"/>
    <dgm:cxn modelId="{5E8B6582-AEA2-4F70-BBEA-593BB82218F6}" type="presOf" srcId="{1C4E8718-4780-4531-8B62-18B7815C0484}" destId="{2303F680-8C83-49C9-A61B-89708FE87EA9}" srcOrd="0" destOrd="0" presId="urn:microsoft.com/office/officeart/2005/8/layout/default"/>
    <dgm:cxn modelId="{74EF8184-8FBE-4296-B2DD-763D5B0DDCF2}" srcId="{8945B6D4-FF43-44E8-9749-DA195775A5A2}" destId="{FA576383-76D8-4ED4-B90D-897DA4C5AE5C}" srcOrd="9" destOrd="0" parTransId="{EA005C8C-0797-4FE5-9590-DC994FE4C255}" sibTransId="{E6124F4C-726F-4B4C-93AF-80C3D8671B83}"/>
    <dgm:cxn modelId="{458BBDB1-3681-4DE0-8172-E15E49CDB9DD}" type="presOf" srcId="{49620C9E-DDE0-4200-BFC9-366D3F065ED2}" destId="{CC0EAA81-1AEF-4934-B719-B444376768AA}" srcOrd="0" destOrd="0" presId="urn:microsoft.com/office/officeart/2005/8/layout/default"/>
    <dgm:cxn modelId="{FE7B1CBD-5B91-41AF-9CEE-35FE8077B8CD}" srcId="{8945B6D4-FF43-44E8-9749-DA195775A5A2}" destId="{304F654F-1E90-40ED-9C4A-624B01152C35}" srcOrd="0" destOrd="0" parTransId="{7878E682-6854-4A09-9B28-EFA5D23AB685}" sibTransId="{D721B320-4155-42D8-AFCD-30EACB1B1BA8}"/>
    <dgm:cxn modelId="{FBDE42BD-9B54-4570-9213-970729B4A53F}" srcId="{8945B6D4-FF43-44E8-9749-DA195775A5A2}" destId="{63865249-13C1-49B0-B38D-E2A4B7341596}" srcOrd="6" destOrd="0" parTransId="{630105A9-856E-4735-B6AC-06FA5E3A7ADC}" sibTransId="{D8F04CEF-11F9-4463-B244-8B937F9DB981}"/>
    <dgm:cxn modelId="{255A74C0-4342-498A-930E-95959EA9244B}" type="presOf" srcId="{9C84DD1C-3896-4444-A517-2CCC6163E5DC}" destId="{1BB2953C-F6BE-449E-80F5-06247138A505}" srcOrd="0" destOrd="0" presId="urn:microsoft.com/office/officeart/2005/8/layout/default"/>
    <dgm:cxn modelId="{38006AFC-7452-45EE-8F37-ADDBC4B8575B}" type="presOf" srcId="{F34272C7-6EF1-4498-B5E8-0B0955C593EA}" destId="{C4173F8B-A70A-478F-A523-285559CC870D}" srcOrd="0" destOrd="0" presId="urn:microsoft.com/office/officeart/2005/8/layout/default"/>
    <dgm:cxn modelId="{F2FB2288-6BFF-4246-B46C-1CBC67AE0FCD}" type="presParOf" srcId="{FD8E3A82-B2F6-4FDA-8C05-93712A9404E3}" destId="{DB925161-F051-4A3B-9B7F-72F79EB2FFFF}" srcOrd="0" destOrd="0" presId="urn:microsoft.com/office/officeart/2005/8/layout/default"/>
    <dgm:cxn modelId="{59A0A088-DDC3-4AAF-A605-F43EEB1AE46E}" type="presParOf" srcId="{FD8E3A82-B2F6-4FDA-8C05-93712A9404E3}" destId="{9399C199-D95D-4051-94BD-AA02309B3C04}" srcOrd="1" destOrd="0" presId="urn:microsoft.com/office/officeart/2005/8/layout/default"/>
    <dgm:cxn modelId="{330F4B9E-4C38-487A-836B-09C2232D4E28}" type="presParOf" srcId="{FD8E3A82-B2F6-4FDA-8C05-93712A9404E3}" destId="{B3EFE37B-FA78-45C3-8EF8-841401E9604E}" srcOrd="2" destOrd="0" presId="urn:microsoft.com/office/officeart/2005/8/layout/default"/>
    <dgm:cxn modelId="{D2E78614-189D-4E5D-BC12-C7705792B6BA}" type="presParOf" srcId="{FD8E3A82-B2F6-4FDA-8C05-93712A9404E3}" destId="{BE1BEE0D-CDD5-4310-9D72-5C39C8663352}" srcOrd="3" destOrd="0" presId="urn:microsoft.com/office/officeart/2005/8/layout/default"/>
    <dgm:cxn modelId="{558461EF-72E7-4DA5-8CEE-0AB8922B217B}" type="presParOf" srcId="{FD8E3A82-B2F6-4FDA-8C05-93712A9404E3}" destId="{CC0EAA81-1AEF-4934-B719-B444376768AA}" srcOrd="4" destOrd="0" presId="urn:microsoft.com/office/officeart/2005/8/layout/default"/>
    <dgm:cxn modelId="{15469182-1527-4381-B11B-1F55E167F691}" type="presParOf" srcId="{FD8E3A82-B2F6-4FDA-8C05-93712A9404E3}" destId="{4DD97176-88E1-433E-85A5-7D61427E3D00}" srcOrd="5" destOrd="0" presId="urn:microsoft.com/office/officeart/2005/8/layout/default"/>
    <dgm:cxn modelId="{516947D7-E241-4D1C-92A9-CB41A8F567E4}" type="presParOf" srcId="{FD8E3A82-B2F6-4FDA-8C05-93712A9404E3}" destId="{C4173F8B-A70A-478F-A523-285559CC870D}" srcOrd="6" destOrd="0" presId="urn:microsoft.com/office/officeart/2005/8/layout/default"/>
    <dgm:cxn modelId="{6E64C435-8D85-4604-BDBD-7ECC736C9EC7}" type="presParOf" srcId="{FD8E3A82-B2F6-4FDA-8C05-93712A9404E3}" destId="{B159A9E2-C657-42A6-A529-4D45C21DE028}" srcOrd="7" destOrd="0" presId="urn:microsoft.com/office/officeart/2005/8/layout/default"/>
    <dgm:cxn modelId="{F28E5540-DDE4-4716-9093-05EB24203A99}" type="presParOf" srcId="{FD8E3A82-B2F6-4FDA-8C05-93712A9404E3}" destId="{4413737B-E45A-478F-8A18-2D6E63D047F5}" srcOrd="8" destOrd="0" presId="urn:microsoft.com/office/officeart/2005/8/layout/default"/>
    <dgm:cxn modelId="{ACAA59A2-8390-4075-B13C-0582F6700AD4}" type="presParOf" srcId="{FD8E3A82-B2F6-4FDA-8C05-93712A9404E3}" destId="{13329947-8E83-469C-A73F-C93E933F8A2E}" srcOrd="9" destOrd="0" presId="urn:microsoft.com/office/officeart/2005/8/layout/default"/>
    <dgm:cxn modelId="{1A408153-FFB4-477C-AEA6-D86565A33ABC}" type="presParOf" srcId="{FD8E3A82-B2F6-4FDA-8C05-93712A9404E3}" destId="{2303F680-8C83-49C9-A61B-89708FE87EA9}" srcOrd="10" destOrd="0" presId="urn:microsoft.com/office/officeart/2005/8/layout/default"/>
    <dgm:cxn modelId="{06F8D798-487D-40BB-9698-880A29524B6E}" type="presParOf" srcId="{FD8E3A82-B2F6-4FDA-8C05-93712A9404E3}" destId="{22F0CDE2-28AA-473A-A666-6166EBDEA39D}" srcOrd="11" destOrd="0" presId="urn:microsoft.com/office/officeart/2005/8/layout/default"/>
    <dgm:cxn modelId="{0A059916-1520-4140-A59C-5195C6A8EB99}" type="presParOf" srcId="{FD8E3A82-B2F6-4FDA-8C05-93712A9404E3}" destId="{7632706A-F8C4-4E3D-B9DC-51F38B96C81B}" srcOrd="12" destOrd="0" presId="urn:microsoft.com/office/officeart/2005/8/layout/default"/>
    <dgm:cxn modelId="{E26F4215-FBB4-497F-9415-CBDAD0775B7D}" type="presParOf" srcId="{FD8E3A82-B2F6-4FDA-8C05-93712A9404E3}" destId="{F00120CB-4954-4B3C-9E50-0B0F735DF4C9}" srcOrd="13" destOrd="0" presId="urn:microsoft.com/office/officeart/2005/8/layout/default"/>
    <dgm:cxn modelId="{5B82C055-B8FA-48D4-986A-3DAF75D49B06}" type="presParOf" srcId="{FD8E3A82-B2F6-4FDA-8C05-93712A9404E3}" destId="{1BB2953C-F6BE-449E-80F5-06247138A505}" srcOrd="14" destOrd="0" presId="urn:microsoft.com/office/officeart/2005/8/layout/default"/>
    <dgm:cxn modelId="{69E44099-3E5C-4A19-B3FD-9B36B208BB74}" type="presParOf" srcId="{FD8E3A82-B2F6-4FDA-8C05-93712A9404E3}" destId="{3F1CAF1E-13C1-4C5D-84BE-0D70081FCFAC}" srcOrd="15" destOrd="0" presId="urn:microsoft.com/office/officeart/2005/8/layout/default"/>
    <dgm:cxn modelId="{E3627129-472C-4945-B40C-FEAE86507D71}" type="presParOf" srcId="{FD8E3A82-B2F6-4FDA-8C05-93712A9404E3}" destId="{21B5189E-ECA1-47EC-A0AA-A6BF9B8D45ED}" srcOrd="16" destOrd="0" presId="urn:microsoft.com/office/officeart/2005/8/layout/default"/>
    <dgm:cxn modelId="{FEABBFDC-97D2-4C29-857C-231F6BE1FC05}" type="presParOf" srcId="{FD8E3A82-B2F6-4FDA-8C05-93712A9404E3}" destId="{DC4EDDED-B64E-455D-A79C-A4BA3E22E3AF}" srcOrd="17" destOrd="0" presId="urn:microsoft.com/office/officeart/2005/8/layout/default"/>
    <dgm:cxn modelId="{D01F8D7D-F6BB-40A8-92FE-43B3008A728A}" type="presParOf" srcId="{FD8E3A82-B2F6-4FDA-8C05-93712A9404E3}" destId="{60566DF8-635F-4647-9CBE-8DD41410BB1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D0F980-D1F5-4C98-9C8A-FA6197553EC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1283FED-A751-4958-A7D7-4535C5CB9AAD}">
      <dgm:prSet/>
      <dgm:spPr/>
      <dgm:t>
        <a:bodyPr/>
        <a:lstStyle/>
        <a:p>
          <a:r>
            <a:rPr lang="hr-HR">
              <a:latin typeface="+mn-lt"/>
            </a:rPr>
            <a:t>Prijavitelj po predmetnom Pozivu može podnijeti više projektnih prijedloga, ali ne istovremeno</a:t>
          </a:r>
          <a:endParaRPr lang="en-US">
            <a:latin typeface="+mn-lt"/>
          </a:endParaRPr>
        </a:p>
      </dgm:t>
    </dgm:pt>
    <dgm:pt modelId="{DF1DB550-0963-4055-967D-66CA92CD1342}" type="parTrans" cxnId="{E817E54E-7774-4231-88D2-9F7B4AAD4441}">
      <dgm:prSet/>
      <dgm:spPr/>
      <dgm:t>
        <a:bodyPr/>
        <a:lstStyle/>
        <a:p>
          <a:endParaRPr lang="en-US">
            <a:latin typeface="Century Gothic" panose="020B0502020202020204" pitchFamily="34" charset="0"/>
          </a:endParaRPr>
        </a:p>
      </dgm:t>
    </dgm:pt>
    <dgm:pt modelId="{672A6FB8-75CE-4F03-900F-AF0E567AC121}" type="sibTrans" cxnId="{E817E54E-7774-4231-88D2-9F7B4AAD4441}">
      <dgm:prSet/>
      <dgm:spPr/>
      <dgm:t>
        <a:bodyPr/>
        <a:lstStyle/>
        <a:p>
          <a:endParaRPr lang="en-US">
            <a:latin typeface="Century Gothic" panose="020B0502020202020204" pitchFamily="34" charset="0"/>
          </a:endParaRPr>
        </a:p>
      </dgm:t>
    </dgm:pt>
    <dgm:pt modelId="{39EA13E3-3151-4D4E-82DC-BA854BD59F4C}">
      <dgm:prSet/>
      <dgm:spPr/>
      <dgm:t>
        <a:bodyPr/>
        <a:lstStyle/>
        <a:p>
          <a:r>
            <a:rPr lang="hr-HR">
              <a:latin typeface="+mn-lt"/>
            </a:rPr>
            <a:t>Prijavitelj može podnijeti novi projektni prijedlog nakon što mu je projektni prijedlog isključen ili je u odnosu na njega izdan vaučer</a:t>
          </a:r>
          <a:endParaRPr lang="en-US">
            <a:latin typeface="+mn-lt"/>
          </a:endParaRPr>
        </a:p>
      </dgm:t>
    </dgm:pt>
    <dgm:pt modelId="{BE4F6890-E3E6-4DD4-8160-8D37A3EDA5E5}" type="parTrans" cxnId="{F54DF02E-9953-4196-AE58-89705D661C65}">
      <dgm:prSet/>
      <dgm:spPr/>
      <dgm:t>
        <a:bodyPr/>
        <a:lstStyle/>
        <a:p>
          <a:endParaRPr lang="en-US">
            <a:latin typeface="Century Gothic" panose="020B0502020202020204" pitchFamily="34" charset="0"/>
          </a:endParaRPr>
        </a:p>
      </dgm:t>
    </dgm:pt>
    <dgm:pt modelId="{5B4E6553-9AB9-4A29-8D98-C4CA700895FA}" type="sibTrans" cxnId="{F54DF02E-9953-4196-AE58-89705D661C65}">
      <dgm:prSet/>
      <dgm:spPr/>
      <dgm:t>
        <a:bodyPr/>
        <a:lstStyle/>
        <a:p>
          <a:endParaRPr lang="en-US">
            <a:latin typeface="Century Gothic" panose="020B0502020202020204" pitchFamily="34" charset="0"/>
          </a:endParaRPr>
        </a:p>
      </dgm:t>
    </dgm:pt>
    <dgm:pt modelId="{125AACFF-B867-496A-B4C8-0FE548558A7F}">
      <dgm:prSet/>
      <dgm:spPr/>
      <dgm:t>
        <a:bodyPr/>
        <a:lstStyle/>
        <a:p>
          <a:r>
            <a:rPr lang="en-GB">
              <a:latin typeface="+mn-lt"/>
            </a:rPr>
            <a:t>P</a:t>
          </a:r>
          <a:r>
            <a:rPr lang="hr-HR" err="1">
              <a:latin typeface="+mn-lt"/>
            </a:rPr>
            <a:t>rijavitelj</a:t>
          </a:r>
          <a:r>
            <a:rPr lang="hr-HR">
              <a:latin typeface="+mn-lt"/>
            </a:rPr>
            <a:t> ne može naplatiti vaučer koji je odobren dok za prvotni projektni prijedlog nije izvršeno plaćanje</a:t>
          </a:r>
          <a:endParaRPr lang="en-US">
            <a:latin typeface="+mn-lt"/>
          </a:endParaRPr>
        </a:p>
      </dgm:t>
    </dgm:pt>
    <dgm:pt modelId="{959A4C2F-28EA-4AC6-80FC-7B2A68EB970D}" type="parTrans" cxnId="{369C8AB6-52FC-45FE-834C-EB765C6C4640}">
      <dgm:prSet/>
      <dgm:spPr/>
      <dgm:t>
        <a:bodyPr/>
        <a:lstStyle/>
        <a:p>
          <a:endParaRPr lang="en-US">
            <a:latin typeface="Century Gothic" panose="020B0502020202020204" pitchFamily="34" charset="0"/>
          </a:endParaRPr>
        </a:p>
      </dgm:t>
    </dgm:pt>
    <dgm:pt modelId="{9EE3BDD6-368C-452F-8872-9AA959C96F64}" type="sibTrans" cxnId="{369C8AB6-52FC-45FE-834C-EB765C6C4640}">
      <dgm:prSet/>
      <dgm:spPr/>
      <dgm:t>
        <a:bodyPr/>
        <a:lstStyle/>
        <a:p>
          <a:endParaRPr lang="en-US">
            <a:latin typeface="Century Gothic" panose="020B0502020202020204" pitchFamily="34" charset="0"/>
          </a:endParaRPr>
        </a:p>
      </dgm:t>
    </dgm:pt>
    <dgm:pt modelId="{00D76CEC-F162-4277-BBF3-3488FC3B4E14}">
      <dgm:prSet/>
      <dgm:spPr/>
      <dgm:t>
        <a:bodyPr/>
        <a:lstStyle/>
        <a:p>
          <a:r>
            <a:rPr lang="hr-HR">
              <a:latin typeface="+mn-lt"/>
            </a:rPr>
            <a:t>Prijavitelj može dobiti maksimalno 5 (pet) vaučera izdanih u okviru Poziva, odnosno može dobiti potporu za 5 (pet) različitih projektnih prijedloga</a:t>
          </a:r>
          <a:endParaRPr lang="en-US">
            <a:latin typeface="+mn-lt"/>
          </a:endParaRPr>
        </a:p>
      </dgm:t>
    </dgm:pt>
    <dgm:pt modelId="{FA63EA30-10BF-422E-8E18-B23D5FAFE662}" type="parTrans" cxnId="{6E3E4B3A-4B0D-46E0-903E-9589D1F91F78}">
      <dgm:prSet/>
      <dgm:spPr/>
      <dgm:t>
        <a:bodyPr/>
        <a:lstStyle/>
        <a:p>
          <a:endParaRPr lang="en-US">
            <a:latin typeface="Century Gothic" panose="020B0502020202020204" pitchFamily="34" charset="0"/>
          </a:endParaRPr>
        </a:p>
      </dgm:t>
    </dgm:pt>
    <dgm:pt modelId="{BD297D74-5047-4DFF-BEAC-F0DB0A7E9DA8}" type="sibTrans" cxnId="{6E3E4B3A-4B0D-46E0-903E-9589D1F91F78}">
      <dgm:prSet/>
      <dgm:spPr/>
      <dgm:t>
        <a:bodyPr/>
        <a:lstStyle/>
        <a:p>
          <a:endParaRPr lang="en-US">
            <a:latin typeface="Century Gothic" panose="020B0502020202020204" pitchFamily="34" charset="0"/>
          </a:endParaRPr>
        </a:p>
      </dgm:t>
    </dgm:pt>
    <dgm:pt modelId="{178B61C9-A9ED-4F60-8A3E-C6C1C5EAE2C4}">
      <dgm:prSet/>
      <dgm:spPr/>
      <dgm:t>
        <a:bodyPr/>
        <a:lstStyle/>
        <a:p>
          <a:r>
            <a:rPr lang="hr-HR">
              <a:latin typeface="+mn-lt"/>
            </a:rPr>
            <a:t>Više projektnih prijedloga može doprinijeti razvoju jednog ili više proizvoda, usluga ili procesa</a:t>
          </a:r>
          <a:endParaRPr lang="en-US">
            <a:latin typeface="+mn-lt"/>
          </a:endParaRPr>
        </a:p>
      </dgm:t>
    </dgm:pt>
    <dgm:pt modelId="{2091750C-869A-4AE3-8FC7-30BF6D5E1204}" type="parTrans" cxnId="{2ACE0A51-A50A-43DB-9573-A573D0DD5B8C}">
      <dgm:prSet/>
      <dgm:spPr/>
      <dgm:t>
        <a:bodyPr/>
        <a:lstStyle/>
        <a:p>
          <a:endParaRPr lang="en-US">
            <a:latin typeface="Century Gothic" panose="020B0502020202020204" pitchFamily="34" charset="0"/>
          </a:endParaRPr>
        </a:p>
      </dgm:t>
    </dgm:pt>
    <dgm:pt modelId="{C32AF77B-CE8E-438C-A07F-08A607E1A3BD}" type="sibTrans" cxnId="{2ACE0A51-A50A-43DB-9573-A573D0DD5B8C}">
      <dgm:prSet/>
      <dgm:spPr/>
      <dgm:t>
        <a:bodyPr/>
        <a:lstStyle/>
        <a:p>
          <a:endParaRPr lang="en-US">
            <a:latin typeface="Century Gothic" panose="020B0502020202020204" pitchFamily="34" charset="0"/>
          </a:endParaRPr>
        </a:p>
      </dgm:t>
    </dgm:pt>
    <dgm:pt modelId="{EB834703-7E5E-4427-8D7C-49B90D47A01B}" type="pres">
      <dgm:prSet presAssocID="{47D0F980-D1F5-4C98-9C8A-FA6197553EC1}" presName="diagram" presStyleCnt="0">
        <dgm:presLayoutVars>
          <dgm:dir/>
          <dgm:resizeHandles val="exact"/>
        </dgm:presLayoutVars>
      </dgm:prSet>
      <dgm:spPr/>
    </dgm:pt>
    <dgm:pt modelId="{E0103C81-E6E8-40ED-A83C-AA8D5777F247}" type="pres">
      <dgm:prSet presAssocID="{41283FED-A751-4958-A7D7-4535C5CB9AAD}" presName="node" presStyleLbl="node1" presStyleIdx="0" presStyleCnt="5">
        <dgm:presLayoutVars>
          <dgm:bulletEnabled val="1"/>
        </dgm:presLayoutVars>
      </dgm:prSet>
      <dgm:spPr/>
    </dgm:pt>
    <dgm:pt modelId="{C88567E5-CB35-4B0E-9E1B-BAD0F3AFA046}" type="pres">
      <dgm:prSet presAssocID="{672A6FB8-75CE-4F03-900F-AF0E567AC121}" presName="sibTrans" presStyleCnt="0"/>
      <dgm:spPr/>
    </dgm:pt>
    <dgm:pt modelId="{B2FC2382-0FA2-4C26-A522-7BB6FA483097}" type="pres">
      <dgm:prSet presAssocID="{39EA13E3-3151-4D4E-82DC-BA854BD59F4C}" presName="node" presStyleLbl="node1" presStyleIdx="1" presStyleCnt="5">
        <dgm:presLayoutVars>
          <dgm:bulletEnabled val="1"/>
        </dgm:presLayoutVars>
      </dgm:prSet>
      <dgm:spPr/>
    </dgm:pt>
    <dgm:pt modelId="{09165A50-FA69-4C6E-80EC-659B13F36B60}" type="pres">
      <dgm:prSet presAssocID="{5B4E6553-9AB9-4A29-8D98-C4CA700895FA}" presName="sibTrans" presStyleCnt="0"/>
      <dgm:spPr/>
    </dgm:pt>
    <dgm:pt modelId="{37FD59AF-E28C-4CC3-8DC8-7C668F8146EE}" type="pres">
      <dgm:prSet presAssocID="{125AACFF-B867-496A-B4C8-0FE548558A7F}" presName="node" presStyleLbl="node1" presStyleIdx="2" presStyleCnt="5">
        <dgm:presLayoutVars>
          <dgm:bulletEnabled val="1"/>
        </dgm:presLayoutVars>
      </dgm:prSet>
      <dgm:spPr/>
    </dgm:pt>
    <dgm:pt modelId="{6C25E77D-92C5-49F3-B10A-F203EA92D047}" type="pres">
      <dgm:prSet presAssocID="{9EE3BDD6-368C-452F-8872-9AA959C96F64}" presName="sibTrans" presStyleCnt="0"/>
      <dgm:spPr/>
    </dgm:pt>
    <dgm:pt modelId="{F2AF6C40-4392-4235-A468-4EB0BC82E1B6}" type="pres">
      <dgm:prSet presAssocID="{00D76CEC-F162-4277-BBF3-3488FC3B4E14}" presName="node" presStyleLbl="node1" presStyleIdx="3" presStyleCnt="5">
        <dgm:presLayoutVars>
          <dgm:bulletEnabled val="1"/>
        </dgm:presLayoutVars>
      </dgm:prSet>
      <dgm:spPr/>
    </dgm:pt>
    <dgm:pt modelId="{3BE10676-31CA-43C3-B168-DF0759724C43}" type="pres">
      <dgm:prSet presAssocID="{BD297D74-5047-4DFF-BEAC-F0DB0A7E9DA8}" presName="sibTrans" presStyleCnt="0"/>
      <dgm:spPr/>
    </dgm:pt>
    <dgm:pt modelId="{CD4749B0-7069-45D1-A66E-0A76EEC8561E}" type="pres">
      <dgm:prSet presAssocID="{178B61C9-A9ED-4F60-8A3E-C6C1C5EAE2C4}" presName="node" presStyleLbl="node1" presStyleIdx="4" presStyleCnt="5">
        <dgm:presLayoutVars>
          <dgm:bulletEnabled val="1"/>
        </dgm:presLayoutVars>
      </dgm:prSet>
      <dgm:spPr/>
    </dgm:pt>
  </dgm:ptLst>
  <dgm:cxnLst>
    <dgm:cxn modelId="{F54DF02E-9953-4196-AE58-89705D661C65}" srcId="{47D0F980-D1F5-4C98-9C8A-FA6197553EC1}" destId="{39EA13E3-3151-4D4E-82DC-BA854BD59F4C}" srcOrd="1" destOrd="0" parTransId="{BE4F6890-E3E6-4DD4-8160-8D37A3EDA5E5}" sibTransId="{5B4E6553-9AB9-4A29-8D98-C4CA700895FA}"/>
    <dgm:cxn modelId="{14B47236-0920-402E-8370-7F07EA9968EC}" type="presOf" srcId="{125AACFF-B867-496A-B4C8-0FE548558A7F}" destId="{37FD59AF-E28C-4CC3-8DC8-7C668F8146EE}" srcOrd="0" destOrd="0" presId="urn:microsoft.com/office/officeart/2005/8/layout/default"/>
    <dgm:cxn modelId="{6E3E4B3A-4B0D-46E0-903E-9589D1F91F78}" srcId="{47D0F980-D1F5-4C98-9C8A-FA6197553EC1}" destId="{00D76CEC-F162-4277-BBF3-3488FC3B4E14}" srcOrd="3" destOrd="0" parTransId="{FA63EA30-10BF-422E-8E18-B23D5FAFE662}" sibTransId="{BD297D74-5047-4DFF-BEAC-F0DB0A7E9DA8}"/>
    <dgm:cxn modelId="{E817E54E-7774-4231-88D2-9F7B4AAD4441}" srcId="{47D0F980-D1F5-4C98-9C8A-FA6197553EC1}" destId="{41283FED-A751-4958-A7D7-4535C5CB9AAD}" srcOrd="0" destOrd="0" parTransId="{DF1DB550-0963-4055-967D-66CA92CD1342}" sibTransId="{672A6FB8-75CE-4F03-900F-AF0E567AC121}"/>
    <dgm:cxn modelId="{2ACE0A51-A50A-43DB-9573-A573D0DD5B8C}" srcId="{47D0F980-D1F5-4C98-9C8A-FA6197553EC1}" destId="{178B61C9-A9ED-4F60-8A3E-C6C1C5EAE2C4}" srcOrd="4" destOrd="0" parTransId="{2091750C-869A-4AE3-8FC7-30BF6D5E1204}" sibTransId="{C32AF77B-CE8E-438C-A07F-08A607E1A3BD}"/>
    <dgm:cxn modelId="{8125B4A5-13FD-4766-B277-840A99D06E17}" type="presOf" srcId="{47D0F980-D1F5-4C98-9C8A-FA6197553EC1}" destId="{EB834703-7E5E-4427-8D7C-49B90D47A01B}" srcOrd="0" destOrd="0" presId="urn:microsoft.com/office/officeart/2005/8/layout/default"/>
    <dgm:cxn modelId="{C5E25FA6-A6A9-47AA-83E9-D748AD6B3D94}" type="presOf" srcId="{39EA13E3-3151-4D4E-82DC-BA854BD59F4C}" destId="{B2FC2382-0FA2-4C26-A522-7BB6FA483097}" srcOrd="0" destOrd="0" presId="urn:microsoft.com/office/officeart/2005/8/layout/default"/>
    <dgm:cxn modelId="{E98593B2-77A7-4D06-8DEF-F1DA83BAADB0}" type="presOf" srcId="{00D76CEC-F162-4277-BBF3-3488FC3B4E14}" destId="{F2AF6C40-4392-4235-A468-4EB0BC82E1B6}" srcOrd="0" destOrd="0" presId="urn:microsoft.com/office/officeart/2005/8/layout/default"/>
    <dgm:cxn modelId="{369C8AB6-52FC-45FE-834C-EB765C6C4640}" srcId="{47D0F980-D1F5-4C98-9C8A-FA6197553EC1}" destId="{125AACFF-B867-496A-B4C8-0FE548558A7F}" srcOrd="2" destOrd="0" parTransId="{959A4C2F-28EA-4AC6-80FC-7B2A68EB970D}" sibTransId="{9EE3BDD6-368C-452F-8872-9AA959C96F64}"/>
    <dgm:cxn modelId="{4AFAEEC0-0E9F-4D10-A217-48BB65905781}" type="presOf" srcId="{41283FED-A751-4958-A7D7-4535C5CB9AAD}" destId="{E0103C81-E6E8-40ED-A83C-AA8D5777F247}" srcOrd="0" destOrd="0" presId="urn:microsoft.com/office/officeart/2005/8/layout/default"/>
    <dgm:cxn modelId="{CEEDCAC1-A2C6-46BC-BC6E-AA6B432B5838}" type="presOf" srcId="{178B61C9-A9ED-4F60-8A3E-C6C1C5EAE2C4}" destId="{CD4749B0-7069-45D1-A66E-0A76EEC8561E}" srcOrd="0" destOrd="0" presId="urn:microsoft.com/office/officeart/2005/8/layout/default"/>
    <dgm:cxn modelId="{98791B44-A689-41E5-8A5B-B33E318FB46C}" type="presParOf" srcId="{EB834703-7E5E-4427-8D7C-49B90D47A01B}" destId="{E0103C81-E6E8-40ED-A83C-AA8D5777F247}" srcOrd="0" destOrd="0" presId="urn:microsoft.com/office/officeart/2005/8/layout/default"/>
    <dgm:cxn modelId="{4B62CDF2-6128-4390-A4F0-C41E10B53233}" type="presParOf" srcId="{EB834703-7E5E-4427-8D7C-49B90D47A01B}" destId="{C88567E5-CB35-4B0E-9E1B-BAD0F3AFA046}" srcOrd="1" destOrd="0" presId="urn:microsoft.com/office/officeart/2005/8/layout/default"/>
    <dgm:cxn modelId="{432B2CFF-0B55-45D4-8FAF-E39845AC1F38}" type="presParOf" srcId="{EB834703-7E5E-4427-8D7C-49B90D47A01B}" destId="{B2FC2382-0FA2-4C26-A522-7BB6FA483097}" srcOrd="2" destOrd="0" presId="urn:microsoft.com/office/officeart/2005/8/layout/default"/>
    <dgm:cxn modelId="{CCEBFF04-4174-4B8E-AC4A-F1D69E764D57}" type="presParOf" srcId="{EB834703-7E5E-4427-8D7C-49B90D47A01B}" destId="{09165A50-FA69-4C6E-80EC-659B13F36B60}" srcOrd="3" destOrd="0" presId="urn:microsoft.com/office/officeart/2005/8/layout/default"/>
    <dgm:cxn modelId="{3657E7FA-E7B7-4752-BFCB-2BAD35AB5CBD}" type="presParOf" srcId="{EB834703-7E5E-4427-8D7C-49B90D47A01B}" destId="{37FD59AF-E28C-4CC3-8DC8-7C668F8146EE}" srcOrd="4" destOrd="0" presId="urn:microsoft.com/office/officeart/2005/8/layout/default"/>
    <dgm:cxn modelId="{CCF90788-5B74-4A83-8D05-0F3151D73577}" type="presParOf" srcId="{EB834703-7E5E-4427-8D7C-49B90D47A01B}" destId="{6C25E77D-92C5-49F3-B10A-F203EA92D047}" srcOrd="5" destOrd="0" presId="urn:microsoft.com/office/officeart/2005/8/layout/default"/>
    <dgm:cxn modelId="{728F865B-AEBC-49B5-B01C-0AC7E969BF1A}" type="presParOf" srcId="{EB834703-7E5E-4427-8D7C-49B90D47A01B}" destId="{F2AF6C40-4392-4235-A468-4EB0BC82E1B6}" srcOrd="6" destOrd="0" presId="urn:microsoft.com/office/officeart/2005/8/layout/default"/>
    <dgm:cxn modelId="{04DDE98F-AEEF-40BA-A5BA-D54363698969}" type="presParOf" srcId="{EB834703-7E5E-4427-8D7C-49B90D47A01B}" destId="{3BE10676-31CA-43C3-B168-DF0759724C43}" srcOrd="7" destOrd="0" presId="urn:microsoft.com/office/officeart/2005/8/layout/default"/>
    <dgm:cxn modelId="{8EF3490D-D08D-4575-9591-26F35324E81A}" type="presParOf" srcId="{EB834703-7E5E-4427-8D7C-49B90D47A01B}" destId="{CD4749B0-7069-45D1-A66E-0A76EEC8561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E11EF7-63E7-4614-8096-90FF7C9CD27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AF4020F-2308-463E-98A6-9F9FD72B50C4}">
      <dgm:prSet/>
      <dgm:spPr/>
      <dgm:t>
        <a:bodyPr/>
        <a:lstStyle/>
        <a:p>
          <a:r>
            <a:rPr lang="hr-HR">
              <a:solidFill>
                <a:schemeClr val="tx2">
                  <a:lumMod val="90000"/>
                  <a:lumOff val="10000"/>
                </a:schemeClr>
              </a:solidFill>
            </a:rPr>
            <a:t>Vaučer se izdaje prijaviteljima za projektne prijedloge koji su udovoljili svim kriterijima u postupku dodjele</a:t>
          </a:r>
          <a:endParaRPr lang="en-US">
            <a:solidFill>
              <a:schemeClr val="tx2">
                <a:lumMod val="90000"/>
                <a:lumOff val="10000"/>
              </a:schemeClr>
            </a:solidFill>
          </a:endParaRPr>
        </a:p>
      </dgm:t>
    </dgm:pt>
    <dgm:pt modelId="{05E53492-0915-4ED5-9FF3-35CA410358C1}" type="parTrans" cxnId="{2E1B66EF-B051-4D59-9542-C159DEC6CD30}">
      <dgm:prSet/>
      <dgm:spPr/>
      <dgm:t>
        <a:bodyPr/>
        <a:lstStyle/>
        <a:p>
          <a:endParaRPr lang="en-US"/>
        </a:p>
      </dgm:t>
    </dgm:pt>
    <dgm:pt modelId="{9E4CA424-EB15-4A41-8563-972C6BFD6F73}" type="sibTrans" cxnId="{2E1B66EF-B051-4D59-9542-C159DEC6CD30}">
      <dgm:prSet/>
      <dgm:spPr/>
      <dgm:t>
        <a:bodyPr/>
        <a:lstStyle/>
        <a:p>
          <a:endParaRPr lang="en-US"/>
        </a:p>
      </dgm:t>
    </dgm:pt>
    <dgm:pt modelId="{F61C37CB-353A-45D5-BCAF-E744121698C2}">
      <dgm:prSet/>
      <dgm:spPr/>
      <dgm:t>
        <a:bodyPr/>
        <a:lstStyle/>
        <a:p>
          <a:r>
            <a:rPr lang="hr-HR">
              <a:solidFill>
                <a:schemeClr val="tx2">
                  <a:lumMod val="90000"/>
                  <a:lumOff val="10000"/>
                </a:schemeClr>
              </a:solidFill>
            </a:rPr>
            <a:t>Rok za izdavanje vaučera je 30 dana od dana isteka roka mirovanja, odnosno od dana odricanja prijavitelja od prava na </a:t>
          </a:r>
          <a:r>
            <a:rPr lang="hr-HR" err="1">
              <a:solidFill>
                <a:schemeClr val="tx2">
                  <a:lumMod val="90000"/>
                  <a:lumOff val="10000"/>
                </a:schemeClr>
              </a:solidFill>
            </a:rPr>
            <a:t>prigovo</a:t>
          </a:r>
          <a:r>
            <a:rPr lang="en-GB">
              <a:solidFill>
                <a:schemeClr val="tx2">
                  <a:lumMod val="90000"/>
                  <a:lumOff val="10000"/>
                </a:schemeClr>
              </a:solidFill>
            </a:rPr>
            <a:t>r</a:t>
          </a:r>
          <a:endParaRPr lang="en-US">
            <a:solidFill>
              <a:schemeClr val="tx2">
                <a:lumMod val="90000"/>
                <a:lumOff val="10000"/>
              </a:schemeClr>
            </a:solidFill>
          </a:endParaRPr>
        </a:p>
      </dgm:t>
    </dgm:pt>
    <dgm:pt modelId="{70A51DF6-F6FC-4272-A738-4E6491EFF2FB}" type="parTrans" cxnId="{349E2705-742E-4DE8-8D66-35A2EE61B18D}">
      <dgm:prSet/>
      <dgm:spPr/>
      <dgm:t>
        <a:bodyPr/>
        <a:lstStyle/>
        <a:p>
          <a:endParaRPr lang="en-US"/>
        </a:p>
      </dgm:t>
    </dgm:pt>
    <dgm:pt modelId="{6F61FA6E-89EE-4D92-8024-23BDC73F82FA}" type="sibTrans" cxnId="{349E2705-742E-4DE8-8D66-35A2EE61B18D}">
      <dgm:prSet/>
      <dgm:spPr/>
      <dgm:t>
        <a:bodyPr/>
        <a:lstStyle/>
        <a:p>
          <a:endParaRPr lang="en-US"/>
        </a:p>
      </dgm:t>
    </dgm:pt>
    <dgm:pt modelId="{03F782BB-3981-4D4D-AADA-6D28988A518F}" type="pres">
      <dgm:prSet presAssocID="{7EE11EF7-63E7-4614-8096-90FF7C9CD279}" presName="hierChild1" presStyleCnt="0">
        <dgm:presLayoutVars>
          <dgm:chPref val="1"/>
          <dgm:dir/>
          <dgm:animOne val="branch"/>
          <dgm:animLvl val="lvl"/>
          <dgm:resizeHandles/>
        </dgm:presLayoutVars>
      </dgm:prSet>
      <dgm:spPr/>
    </dgm:pt>
    <dgm:pt modelId="{7C6ADBA1-F75A-46DE-A70A-47E3BCF13EAC}" type="pres">
      <dgm:prSet presAssocID="{CAF4020F-2308-463E-98A6-9F9FD72B50C4}" presName="hierRoot1" presStyleCnt="0"/>
      <dgm:spPr/>
    </dgm:pt>
    <dgm:pt modelId="{12414F96-EC51-4E38-9A72-0EC19C75B547}" type="pres">
      <dgm:prSet presAssocID="{CAF4020F-2308-463E-98A6-9F9FD72B50C4}" presName="composite" presStyleCnt="0"/>
      <dgm:spPr/>
    </dgm:pt>
    <dgm:pt modelId="{CD444EE6-3982-4285-889A-B8CA3668A929}" type="pres">
      <dgm:prSet presAssocID="{CAF4020F-2308-463E-98A6-9F9FD72B50C4}" presName="background" presStyleLbl="node0" presStyleIdx="0" presStyleCnt="2"/>
      <dgm:spPr/>
    </dgm:pt>
    <dgm:pt modelId="{C2EC8A75-A6D2-4C99-9835-D3666A469DDA}" type="pres">
      <dgm:prSet presAssocID="{CAF4020F-2308-463E-98A6-9F9FD72B50C4}" presName="text" presStyleLbl="fgAcc0" presStyleIdx="0" presStyleCnt="2">
        <dgm:presLayoutVars>
          <dgm:chPref val="3"/>
        </dgm:presLayoutVars>
      </dgm:prSet>
      <dgm:spPr/>
    </dgm:pt>
    <dgm:pt modelId="{1BE1CBDB-1AD8-43EB-A082-F2DA95B2D146}" type="pres">
      <dgm:prSet presAssocID="{CAF4020F-2308-463E-98A6-9F9FD72B50C4}" presName="hierChild2" presStyleCnt="0"/>
      <dgm:spPr/>
    </dgm:pt>
    <dgm:pt modelId="{EBFE2C92-9013-4D1C-BA1A-A274B5BB809D}" type="pres">
      <dgm:prSet presAssocID="{F61C37CB-353A-45D5-BCAF-E744121698C2}" presName="hierRoot1" presStyleCnt="0"/>
      <dgm:spPr/>
    </dgm:pt>
    <dgm:pt modelId="{F4ACBA23-51B3-4FB1-8D88-418DB112C763}" type="pres">
      <dgm:prSet presAssocID="{F61C37CB-353A-45D5-BCAF-E744121698C2}" presName="composite" presStyleCnt="0"/>
      <dgm:spPr/>
    </dgm:pt>
    <dgm:pt modelId="{78FC30CD-0E27-48B9-9663-5E9A3078E6EE}" type="pres">
      <dgm:prSet presAssocID="{F61C37CB-353A-45D5-BCAF-E744121698C2}" presName="background" presStyleLbl="node0" presStyleIdx="1" presStyleCnt="2"/>
      <dgm:spPr/>
    </dgm:pt>
    <dgm:pt modelId="{52341FB4-97E4-40AD-B818-E4B4B214F034}" type="pres">
      <dgm:prSet presAssocID="{F61C37CB-353A-45D5-BCAF-E744121698C2}" presName="text" presStyleLbl="fgAcc0" presStyleIdx="1" presStyleCnt="2">
        <dgm:presLayoutVars>
          <dgm:chPref val="3"/>
        </dgm:presLayoutVars>
      </dgm:prSet>
      <dgm:spPr/>
    </dgm:pt>
    <dgm:pt modelId="{C1B10C6A-9B05-43F0-B43E-F28DC497A46C}" type="pres">
      <dgm:prSet presAssocID="{F61C37CB-353A-45D5-BCAF-E744121698C2}" presName="hierChild2" presStyleCnt="0"/>
      <dgm:spPr/>
    </dgm:pt>
  </dgm:ptLst>
  <dgm:cxnLst>
    <dgm:cxn modelId="{349E2705-742E-4DE8-8D66-35A2EE61B18D}" srcId="{7EE11EF7-63E7-4614-8096-90FF7C9CD279}" destId="{F61C37CB-353A-45D5-BCAF-E744121698C2}" srcOrd="1" destOrd="0" parTransId="{70A51DF6-F6FC-4272-A738-4E6491EFF2FB}" sibTransId="{6F61FA6E-89EE-4D92-8024-23BDC73F82FA}"/>
    <dgm:cxn modelId="{C02FC91C-FA94-4BBE-9EBE-7DF9F74063C3}" type="presOf" srcId="{F61C37CB-353A-45D5-BCAF-E744121698C2}" destId="{52341FB4-97E4-40AD-B818-E4B4B214F034}" srcOrd="0" destOrd="0" presId="urn:microsoft.com/office/officeart/2005/8/layout/hierarchy1"/>
    <dgm:cxn modelId="{EA892ABA-ED39-4105-A3DC-E17D59FA8475}" type="presOf" srcId="{CAF4020F-2308-463E-98A6-9F9FD72B50C4}" destId="{C2EC8A75-A6D2-4C99-9835-D3666A469DDA}" srcOrd="0" destOrd="0" presId="urn:microsoft.com/office/officeart/2005/8/layout/hierarchy1"/>
    <dgm:cxn modelId="{D1B78AE6-7E49-4E48-B245-577EB86743CA}" type="presOf" srcId="{7EE11EF7-63E7-4614-8096-90FF7C9CD279}" destId="{03F782BB-3981-4D4D-AADA-6D28988A518F}" srcOrd="0" destOrd="0" presId="urn:microsoft.com/office/officeart/2005/8/layout/hierarchy1"/>
    <dgm:cxn modelId="{2E1B66EF-B051-4D59-9542-C159DEC6CD30}" srcId="{7EE11EF7-63E7-4614-8096-90FF7C9CD279}" destId="{CAF4020F-2308-463E-98A6-9F9FD72B50C4}" srcOrd="0" destOrd="0" parTransId="{05E53492-0915-4ED5-9FF3-35CA410358C1}" sibTransId="{9E4CA424-EB15-4A41-8563-972C6BFD6F73}"/>
    <dgm:cxn modelId="{8F8109F9-489A-4259-BB4D-8AD8339C052F}" type="presParOf" srcId="{03F782BB-3981-4D4D-AADA-6D28988A518F}" destId="{7C6ADBA1-F75A-46DE-A70A-47E3BCF13EAC}" srcOrd="0" destOrd="0" presId="urn:microsoft.com/office/officeart/2005/8/layout/hierarchy1"/>
    <dgm:cxn modelId="{E71C522B-0B0B-44DB-8028-9E449E3F8B8D}" type="presParOf" srcId="{7C6ADBA1-F75A-46DE-A70A-47E3BCF13EAC}" destId="{12414F96-EC51-4E38-9A72-0EC19C75B547}" srcOrd="0" destOrd="0" presId="urn:microsoft.com/office/officeart/2005/8/layout/hierarchy1"/>
    <dgm:cxn modelId="{F6C0FAFF-A400-438F-8E39-3DFFECEE38E0}" type="presParOf" srcId="{12414F96-EC51-4E38-9A72-0EC19C75B547}" destId="{CD444EE6-3982-4285-889A-B8CA3668A929}" srcOrd="0" destOrd="0" presId="urn:microsoft.com/office/officeart/2005/8/layout/hierarchy1"/>
    <dgm:cxn modelId="{4573F333-EDB5-44DD-B513-5D71135D2246}" type="presParOf" srcId="{12414F96-EC51-4E38-9A72-0EC19C75B547}" destId="{C2EC8A75-A6D2-4C99-9835-D3666A469DDA}" srcOrd="1" destOrd="0" presId="urn:microsoft.com/office/officeart/2005/8/layout/hierarchy1"/>
    <dgm:cxn modelId="{E052C6AB-6ECF-47FA-A6D9-89F4DA09FE5B}" type="presParOf" srcId="{7C6ADBA1-F75A-46DE-A70A-47E3BCF13EAC}" destId="{1BE1CBDB-1AD8-43EB-A082-F2DA95B2D146}" srcOrd="1" destOrd="0" presId="urn:microsoft.com/office/officeart/2005/8/layout/hierarchy1"/>
    <dgm:cxn modelId="{C7FA0987-83E7-421E-AA9B-AFFBABE51961}" type="presParOf" srcId="{03F782BB-3981-4D4D-AADA-6D28988A518F}" destId="{EBFE2C92-9013-4D1C-BA1A-A274B5BB809D}" srcOrd="1" destOrd="0" presId="urn:microsoft.com/office/officeart/2005/8/layout/hierarchy1"/>
    <dgm:cxn modelId="{0986F22F-B1EA-48F7-BB11-78754346ED4B}" type="presParOf" srcId="{EBFE2C92-9013-4D1C-BA1A-A274B5BB809D}" destId="{F4ACBA23-51B3-4FB1-8D88-418DB112C763}" srcOrd="0" destOrd="0" presId="urn:microsoft.com/office/officeart/2005/8/layout/hierarchy1"/>
    <dgm:cxn modelId="{DBECD864-6D59-4E6C-A0D7-F3A755C6C71C}" type="presParOf" srcId="{F4ACBA23-51B3-4FB1-8D88-418DB112C763}" destId="{78FC30CD-0E27-48B9-9663-5E9A3078E6EE}" srcOrd="0" destOrd="0" presId="urn:microsoft.com/office/officeart/2005/8/layout/hierarchy1"/>
    <dgm:cxn modelId="{1724BF96-E1AD-410B-A03C-883E61BBB933}" type="presParOf" srcId="{F4ACBA23-51B3-4FB1-8D88-418DB112C763}" destId="{52341FB4-97E4-40AD-B818-E4B4B214F034}" srcOrd="1" destOrd="0" presId="urn:microsoft.com/office/officeart/2005/8/layout/hierarchy1"/>
    <dgm:cxn modelId="{64FAC697-7F92-4151-8BE4-16B6A1F4C358}" type="presParOf" srcId="{EBFE2C92-9013-4D1C-BA1A-A274B5BB809D}" destId="{C1B10C6A-9B05-43F0-B43E-F28DC497A46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DF9034-590C-4DF7-8390-62ACB17D3260}"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5B193A5B-9602-4CA4-972F-6F7FF94A168B}">
      <dgm:prSet custT="1"/>
      <dgm:spPr/>
      <dgm:t>
        <a:bodyPr/>
        <a:lstStyle/>
        <a:p>
          <a:r>
            <a:rPr lang="hr-HR" sz="1800"/>
            <a:t>Provedba projekta ne smije započeti prije datuma izdavanja vaučera, i mora završiti najkasnije u roku od 120 dana od dana izdavanja vaučera</a:t>
          </a:r>
          <a:endParaRPr lang="en-US" sz="1800"/>
        </a:p>
      </dgm:t>
    </dgm:pt>
    <dgm:pt modelId="{04F8D362-4603-4259-A4E7-7E6739E27A43}" type="parTrans" cxnId="{2923CC93-EC75-4AC0-9F65-178CFCBEA6C2}">
      <dgm:prSet/>
      <dgm:spPr/>
      <dgm:t>
        <a:bodyPr/>
        <a:lstStyle/>
        <a:p>
          <a:endParaRPr lang="en-US"/>
        </a:p>
      </dgm:t>
    </dgm:pt>
    <dgm:pt modelId="{0878DAD1-0B5D-447F-8E74-91CD9DABC3AC}" type="sibTrans" cxnId="{2923CC93-EC75-4AC0-9F65-178CFCBEA6C2}">
      <dgm:prSet/>
      <dgm:spPr/>
      <dgm:t>
        <a:bodyPr/>
        <a:lstStyle/>
        <a:p>
          <a:endParaRPr lang="en-US"/>
        </a:p>
      </dgm:t>
    </dgm:pt>
    <dgm:pt modelId="{B3100E4B-3E5D-4CB3-8649-EAC38B4F551C}">
      <dgm:prSet custT="1"/>
      <dgm:spPr/>
      <dgm:t>
        <a:bodyPr/>
        <a:lstStyle/>
        <a:p>
          <a:r>
            <a:rPr lang="hr-HR" sz="1800"/>
            <a:t>Razdoblje prihvatljivosti troškova započinje danom početka razdoblja provedbe projekta, a istječe najkasnije 30 dana od kraja provedbe projekta, odnosno,  najkasnije 150 dana od dana izdavanja vaučera</a:t>
          </a:r>
          <a:endParaRPr lang="en-US" sz="1800"/>
        </a:p>
      </dgm:t>
    </dgm:pt>
    <dgm:pt modelId="{7965A0C1-0A6E-4878-8BBD-F0833FA4A373}" type="parTrans" cxnId="{283F3389-5670-4675-A40E-F93BBB03B02A}">
      <dgm:prSet/>
      <dgm:spPr/>
      <dgm:t>
        <a:bodyPr/>
        <a:lstStyle/>
        <a:p>
          <a:endParaRPr lang="en-US"/>
        </a:p>
      </dgm:t>
    </dgm:pt>
    <dgm:pt modelId="{277E3D88-21E2-4DFC-A3B4-79BA3A9EEFD0}" type="sibTrans" cxnId="{283F3389-5670-4675-A40E-F93BBB03B02A}">
      <dgm:prSet/>
      <dgm:spPr/>
      <dgm:t>
        <a:bodyPr/>
        <a:lstStyle/>
        <a:p>
          <a:endParaRPr lang="en-US"/>
        </a:p>
      </dgm:t>
    </dgm:pt>
    <dgm:pt modelId="{42EF030F-AAF5-460E-8878-4DF0DA7FA307}" type="pres">
      <dgm:prSet presAssocID="{A7DF9034-590C-4DF7-8390-62ACB17D3260}" presName="diagram" presStyleCnt="0">
        <dgm:presLayoutVars>
          <dgm:dir/>
          <dgm:resizeHandles val="exact"/>
        </dgm:presLayoutVars>
      </dgm:prSet>
      <dgm:spPr/>
    </dgm:pt>
    <dgm:pt modelId="{11F7A9D9-1F59-4105-8DC7-BF20F01DD3B2}" type="pres">
      <dgm:prSet presAssocID="{5B193A5B-9602-4CA4-972F-6F7FF94A168B}" presName="node" presStyleLbl="node1" presStyleIdx="0" presStyleCnt="2">
        <dgm:presLayoutVars>
          <dgm:bulletEnabled val="1"/>
        </dgm:presLayoutVars>
      </dgm:prSet>
      <dgm:spPr/>
    </dgm:pt>
    <dgm:pt modelId="{031C72CF-8D2E-442B-ACE5-E2FF5DB6E295}" type="pres">
      <dgm:prSet presAssocID="{0878DAD1-0B5D-447F-8E74-91CD9DABC3AC}" presName="sibTrans" presStyleLbl="sibTrans2D1" presStyleIdx="0" presStyleCnt="1"/>
      <dgm:spPr/>
    </dgm:pt>
    <dgm:pt modelId="{836E3E6E-75FF-484F-A654-624F9517A9ED}" type="pres">
      <dgm:prSet presAssocID="{0878DAD1-0B5D-447F-8E74-91CD9DABC3AC}" presName="connectorText" presStyleLbl="sibTrans2D1" presStyleIdx="0" presStyleCnt="1"/>
      <dgm:spPr/>
    </dgm:pt>
    <dgm:pt modelId="{722BD62E-ED38-4EB1-ADD6-B2C26F7BDB1F}" type="pres">
      <dgm:prSet presAssocID="{B3100E4B-3E5D-4CB3-8649-EAC38B4F551C}" presName="node" presStyleLbl="node1" presStyleIdx="1" presStyleCnt="2">
        <dgm:presLayoutVars>
          <dgm:bulletEnabled val="1"/>
        </dgm:presLayoutVars>
      </dgm:prSet>
      <dgm:spPr/>
    </dgm:pt>
  </dgm:ptLst>
  <dgm:cxnLst>
    <dgm:cxn modelId="{992C2862-B8B2-49FE-A5E7-6B76664B7E39}" type="presOf" srcId="{5B193A5B-9602-4CA4-972F-6F7FF94A168B}" destId="{11F7A9D9-1F59-4105-8DC7-BF20F01DD3B2}" srcOrd="0" destOrd="0" presId="urn:microsoft.com/office/officeart/2005/8/layout/process5"/>
    <dgm:cxn modelId="{69F70E57-4737-4B25-967B-664312C42995}" type="presOf" srcId="{0878DAD1-0B5D-447F-8E74-91CD9DABC3AC}" destId="{836E3E6E-75FF-484F-A654-624F9517A9ED}" srcOrd="1" destOrd="0" presId="urn:microsoft.com/office/officeart/2005/8/layout/process5"/>
    <dgm:cxn modelId="{283F3389-5670-4675-A40E-F93BBB03B02A}" srcId="{A7DF9034-590C-4DF7-8390-62ACB17D3260}" destId="{B3100E4B-3E5D-4CB3-8649-EAC38B4F551C}" srcOrd="1" destOrd="0" parTransId="{7965A0C1-0A6E-4878-8BBD-F0833FA4A373}" sibTransId="{277E3D88-21E2-4DFC-A3B4-79BA3A9EEFD0}"/>
    <dgm:cxn modelId="{2923CC93-EC75-4AC0-9F65-178CFCBEA6C2}" srcId="{A7DF9034-590C-4DF7-8390-62ACB17D3260}" destId="{5B193A5B-9602-4CA4-972F-6F7FF94A168B}" srcOrd="0" destOrd="0" parTransId="{04F8D362-4603-4259-A4E7-7E6739E27A43}" sibTransId="{0878DAD1-0B5D-447F-8E74-91CD9DABC3AC}"/>
    <dgm:cxn modelId="{90295CA4-9495-4D10-AFFF-56F7038AD82F}" type="presOf" srcId="{0878DAD1-0B5D-447F-8E74-91CD9DABC3AC}" destId="{031C72CF-8D2E-442B-ACE5-E2FF5DB6E295}" srcOrd="0" destOrd="0" presId="urn:microsoft.com/office/officeart/2005/8/layout/process5"/>
    <dgm:cxn modelId="{2DF19DE7-8B26-4B35-ABB7-EF9C28EA52C6}" type="presOf" srcId="{B3100E4B-3E5D-4CB3-8649-EAC38B4F551C}" destId="{722BD62E-ED38-4EB1-ADD6-B2C26F7BDB1F}" srcOrd="0" destOrd="0" presId="urn:microsoft.com/office/officeart/2005/8/layout/process5"/>
    <dgm:cxn modelId="{1A28CCFC-8BEE-4D96-8AF1-4D9E3A20BE66}" type="presOf" srcId="{A7DF9034-590C-4DF7-8390-62ACB17D3260}" destId="{42EF030F-AAF5-460E-8878-4DF0DA7FA307}" srcOrd="0" destOrd="0" presId="urn:microsoft.com/office/officeart/2005/8/layout/process5"/>
    <dgm:cxn modelId="{F7F3676F-183A-439F-9FA0-07F4FE1BA289}" type="presParOf" srcId="{42EF030F-AAF5-460E-8878-4DF0DA7FA307}" destId="{11F7A9D9-1F59-4105-8DC7-BF20F01DD3B2}" srcOrd="0" destOrd="0" presId="urn:microsoft.com/office/officeart/2005/8/layout/process5"/>
    <dgm:cxn modelId="{5CF1C5CC-4FAB-4EC1-B829-DE4A920EC5FB}" type="presParOf" srcId="{42EF030F-AAF5-460E-8878-4DF0DA7FA307}" destId="{031C72CF-8D2E-442B-ACE5-E2FF5DB6E295}" srcOrd="1" destOrd="0" presId="urn:microsoft.com/office/officeart/2005/8/layout/process5"/>
    <dgm:cxn modelId="{0D394AF1-55EC-48DB-A09E-A96961DFEA5F}" type="presParOf" srcId="{031C72CF-8D2E-442B-ACE5-E2FF5DB6E295}" destId="{836E3E6E-75FF-484F-A654-624F9517A9ED}" srcOrd="0" destOrd="0" presId="urn:microsoft.com/office/officeart/2005/8/layout/process5"/>
    <dgm:cxn modelId="{F59814D8-CA2B-4C87-AE3D-D0A462743740}" type="presParOf" srcId="{42EF030F-AAF5-460E-8878-4DF0DA7FA307}" destId="{722BD62E-ED38-4EB1-ADD6-B2C26F7BDB1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9BB961-7E2E-4710-A2B2-5F7A6E441D45}"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D1780F90-4B07-478C-B6D9-07153AA39032}">
      <dgm:prSet custT="1"/>
      <dgm:spPr/>
      <dgm:t>
        <a:bodyPr/>
        <a:lstStyle/>
        <a:p>
          <a:r>
            <a:rPr lang="hr-HR" sz="1700">
              <a:solidFill>
                <a:schemeClr val="tx2">
                  <a:lumMod val="90000"/>
                  <a:lumOff val="10000"/>
                </a:schemeClr>
              </a:solidFill>
            </a:rPr>
            <a:t>Korisnik </a:t>
          </a:r>
          <a:r>
            <a:rPr lang="en-GB" sz="1700">
              <a:solidFill>
                <a:schemeClr val="tx2">
                  <a:lumMod val="90000"/>
                  <a:lumOff val="10000"/>
                </a:schemeClr>
              </a:solidFill>
            </a:rPr>
            <a:t>z</a:t>
          </a:r>
          <a:r>
            <a:rPr lang="hr-HR" sz="1700">
              <a:solidFill>
                <a:schemeClr val="tx2">
                  <a:lumMod val="90000"/>
                  <a:lumOff val="10000"/>
                </a:schemeClr>
              </a:solidFill>
            </a:rPr>
            <a:t>a naplatu vaučera PT-u 2 treba dostaviti:</a:t>
          </a:r>
          <a:endParaRPr lang="en-US" sz="1700">
            <a:solidFill>
              <a:schemeClr val="tx2">
                <a:lumMod val="90000"/>
                <a:lumOff val="10000"/>
              </a:schemeClr>
            </a:solidFill>
          </a:endParaRPr>
        </a:p>
      </dgm:t>
    </dgm:pt>
    <dgm:pt modelId="{60530BF0-7348-4EAF-8E53-0CC7666F3CF2}" type="parTrans" cxnId="{8F218C97-2B47-4140-9B41-801FE8457570}">
      <dgm:prSet/>
      <dgm:spPr/>
      <dgm:t>
        <a:bodyPr/>
        <a:lstStyle/>
        <a:p>
          <a:endParaRPr lang="en-US"/>
        </a:p>
      </dgm:t>
    </dgm:pt>
    <dgm:pt modelId="{3A698ADA-899C-4A13-9370-14BB4DBCD6BC}" type="sibTrans" cxnId="{8F218C97-2B47-4140-9B41-801FE8457570}">
      <dgm:prSet/>
      <dgm:spPr/>
      <dgm:t>
        <a:bodyPr/>
        <a:lstStyle/>
        <a:p>
          <a:endParaRPr lang="en-US"/>
        </a:p>
      </dgm:t>
    </dgm:pt>
    <dgm:pt modelId="{5CCC8EF3-DC06-456C-ADD5-F0BBCE6DB743}">
      <dgm:prSet custT="1"/>
      <dgm:spPr/>
      <dgm:t>
        <a:bodyPr/>
        <a:lstStyle/>
        <a:p>
          <a:r>
            <a:rPr lang="hr-HR" sz="1700">
              <a:solidFill>
                <a:schemeClr val="tx2">
                  <a:lumMod val="90000"/>
                  <a:lumOff val="10000"/>
                </a:schemeClr>
              </a:solidFill>
            </a:rPr>
            <a:t>ZNS</a:t>
          </a:r>
          <a:r>
            <a:rPr lang="hr-HR" sz="1700"/>
            <a:t> </a:t>
          </a:r>
          <a:endParaRPr lang="en-US" sz="1700"/>
        </a:p>
      </dgm:t>
    </dgm:pt>
    <dgm:pt modelId="{5F426CCF-BDD0-4FD1-AE0C-9053A77444AD}" type="parTrans" cxnId="{39BA9ABA-8B8C-4658-8387-FB37A88E73AF}">
      <dgm:prSet/>
      <dgm:spPr/>
      <dgm:t>
        <a:bodyPr/>
        <a:lstStyle/>
        <a:p>
          <a:endParaRPr lang="en-US"/>
        </a:p>
      </dgm:t>
    </dgm:pt>
    <dgm:pt modelId="{A682CE2C-DD30-49C9-8DA8-F5EC36C8F075}" type="sibTrans" cxnId="{39BA9ABA-8B8C-4658-8387-FB37A88E73AF}">
      <dgm:prSet/>
      <dgm:spPr/>
      <dgm:t>
        <a:bodyPr/>
        <a:lstStyle/>
        <a:p>
          <a:endParaRPr lang="en-US"/>
        </a:p>
      </dgm:t>
    </dgm:pt>
    <dgm:pt modelId="{AD1D15A1-7D8C-4FB7-9E28-7086BCD2BB02}">
      <dgm:prSet custT="1"/>
      <dgm:spPr/>
      <dgm:t>
        <a:bodyPr/>
        <a:lstStyle/>
        <a:p>
          <a:r>
            <a:rPr lang="hr-HR" sz="1500">
              <a:solidFill>
                <a:schemeClr val="tx2">
                  <a:lumMod val="90000"/>
                  <a:lumOff val="10000"/>
                </a:schemeClr>
              </a:solidFill>
            </a:rPr>
            <a:t>Ugovor između pružatelja i Korisnika (Prilog 3)</a:t>
          </a:r>
          <a:endParaRPr lang="en-US" sz="1500">
            <a:solidFill>
              <a:schemeClr val="tx2">
                <a:lumMod val="90000"/>
                <a:lumOff val="10000"/>
              </a:schemeClr>
            </a:solidFill>
          </a:endParaRPr>
        </a:p>
      </dgm:t>
    </dgm:pt>
    <dgm:pt modelId="{9D29BCFE-CD11-4321-A8A6-44C15B562933}" type="parTrans" cxnId="{5511C14A-EF2B-478F-8527-E243D4276509}">
      <dgm:prSet/>
      <dgm:spPr/>
      <dgm:t>
        <a:bodyPr/>
        <a:lstStyle/>
        <a:p>
          <a:endParaRPr lang="en-US"/>
        </a:p>
      </dgm:t>
    </dgm:pt>
    <dgm:pt modelId="{C62070B7-F032-4D67-A7D4-F628A626088F}" type="sibTrans" cxnId="{5511C14A-EF2B-478F-8527-E243D4276509}">
      <dgm:prSet/>
      <dgm:spPr/>
      <dgm:t>
        <a:bodyPr/>
        <a:lstStyle/>
        <a:p>
          <a:endParaRPr lang="en-US"/>
        </a:p>
      </dgm:t>
    </dgm:pt>
    <dgm:pt modelId="{A2A5C8F2-3C60-43C2-8AFF-B34EE334B6DA}">
      <dgm:prSet custT="1"/>
      <dgm:spPr/>
      <dgm:t>
        <a:bodyPr/>
        <a:lstStyle/>
        <a:p>
          <a:r>
            <a:rPr lang="hr-HR" sz="1700">
              <a:solidFill>
                <a:schemeClr val="tx2">
                  <a:lumMod val="90000"/>
                  <a:lumOff val="10000"/>
                </a:schemeClr>
              </a:solidFill>
            </a:rPr>
            <a:t>Račun pružatelja</a:t>
          </a:r>
          <a:r>
            <a:rPr lang="en-GB" sz="1700">
              <a:solidFill>
                <a:schemeClr val="tx2">
                  <a:lumMod val="90000"/>
                  <a:lumOff val="10000"/>
                </a:schemeClr>
              </a:solidFill>
            </a:rPr>
            <a:t> </a:t>
          </a:r>
          <a:r>
            <a:rPr lang="hr-HR" sz="1700">
              <a:solidFill>
                <a:schemeClr val="tx2">
                  <a:lumMod val="90000"/>
                  <a:lumOff val="10000"/>
                </a:schemeClr>
              </a:solidFill>
            </a:rPr>
            <a:t>usluge</a:t>
          </a:r>
          <a:endParaRPr lang="en-US" sz="1700">
            <a:solidFill>
              <a:schemeClr val="tx2">
                <a:lumMod val="90000"/>
                <a:lumOff val="10000"/>
              </a:schemeClr>
            </a:solidFill>
          </a:endParaRPr>
        </a:p>
      </dgm:t>
    </dgm:pt>
    <dgm:pt modelId="{75C9AC69-322B-4B82-93F3-6A84EDCEE8C8}" type="parTrans" cxnId="{F6817EB9-27F7-4EDC-9D6D-94A271B315D0}">
      <dgm:prSet/>
      <dgm:spPr/>
      <dgm:t>
        <a:bodyPr/>
        <a:lstStyle/>
        <a:p>
          <a:endParaRPr lang="en-US"/>
        </a:p>
      </dgm:t>
    </dgm:pt>
    <dgm:pt modelId="{26E9AF68-1749-49C5-9CB4-D34064D13D8B}" type="sibTrans" cxnId="{F6817EB9-27F7-4EDC-9D6D-94A271B315D0}">
      <dgm:prSet/>
      <dgm:spPr/>
      <dgm:t>
        <a:bodyPr/>
        <a:lstStyle/>
        <a:p>
          <a:endParaRPr lang="en-US"/>
        </a:p>
      </dgm:t>
    </dgm:pt>
    <dgm:pt modelId="{9B29E3C7-CCB7-4757-B806-1BD5B8E7C23B}">
      <dgm:prSet/>
      <dgm:spPr/>
      <dgm:t>
        <a:bodyPr/>
        <a:lstStyle/>
        <a:p>
          <a:r>
            <a:rPr lang="hr-HR">
              <a:solidFill>
                <a:schemeClr val="tx2">
                  <a:lumMod val="90000"/>
                  <a:lumOff val="10000"/>
                </a:schemeClr>
              </a:solidFill>
            </a:rPr>
            <a:t>Dokaz o izvršenom plaćanju</a:t>
          </a:r>
          <a:endParaRPr lang="en-US">
            <a:solidFill>
              <a:schemeClr val="tx2">
                <a:lumMod val="90000"/>
                <a:lumOff val="10000"/>
              </a:schemeClr>
            </a:solidFill>
          </a:endParaRPr>
        </a:p>
      </dgm:t>
    </dgm:pt>
    <dgm:pt modelId="{F2B5D8F0-FEFD-430E-9731-E8D56A4DAEB2}" type="parTrans" cxnId="{75320835-A5D8-4A8C-826C-21819B5AD2E3}">
      <dgm:prSet/>
      <dgm:spPr/>
      <dgm:t>
        <a:bodyPr/>
        <a:lstStyle/>
        <a:p>
          <a:endParaRPr lang="en-US"/>
        </a:p>
      </dgm:t>
    </dgm:pt>
    <dgm:pt modelId="{40B1851D-9F4D-45AC-AC59-DB4D52AD8B96}" type="sibTrans" cxnId="{75320835-A5D8-4A8C-826C-21819B5AD2E3}">
      <dgm:prSet/>
      <dgm:spPr/>
      <dgm:t>
        <a:bodyPr/>
        <a:lstStyle/>
        <a:p>
          <a:endParaRPr lang="en-US"/>
        </a:p>
      </dgm:t>
    </dgm:pt>
    <dgm:pt modelId="{8975A0BD-AAEA-4F53-B4F5-97F01A6E820D}">
      <dgm:prSet/>
      <dgm:spPr/>
      <dgm:t>
        <a:bodyPr/>
        <a:lstStyle/>
        <a:p>
          <a:r>
            <a:rPr lang="hr-HR">
              <a:solidFill>
                <a:schemeClr val="tx2">
                  <a:lumMod val="90000"/>
                  <a:lumOff val="10000"/>
                </a:schemeClr>
              </a:solidFill>
            </a:rPr>
            <a:t>Iskorišteni vaučer</a:t>
          </a:r>
          <a:endParaRPr lang="en-US">
            <a:solidFill>
              <a:schemeClr val="tx2">
                <a:lumMod val="90000"/>
                <a:lumOff val="10000"/>
              </a:schemeClr>
            </a:solidFill>
          </a:endParaRPr>
        </a:p>
      </dgm:t>
    </dgm:pt>
    <dgm:pt modelId="{4340566D-84A9-4159-8339-CDE0998188FA}" type="parTrans" cxnId="{59430003-6ECF-4665-9C78-D5C7072DC955}">
      <dgm:prSet/>
      <dgm:spPr/>
      <dgm:t>
        <a:bodyPr/>
        <a:lstStyle/>
        <a:p>
          <a:endParaRPr lang="en-US"/>
        </a:p>
      </dgm:t>
    </dgm:pt>
    <dgm:pt modelId="{F3E66B08-47F9-4E76-8FE3-800C859CEB40}" type="sibTrans" cxnId="{59430003-6ECF-4665-9C78-D5C7072DC955}">
      <dgm:prSet/>
      <dgm:spPr/>
      <dgm:t>
        <a:bodyPr/>
        <a:lstStyle/>
        <a:p>
          <a:endParaRPr lang="en-US"/>
        </a:p>
      </dgm:t>
    </dgm:pt>
    <dgm:pt modelId="{612DED8B-62FA-4B6D-8F8A-CDC32A7C7938}">
      <dgm:prSet/>
      <dgm:spPr/>
      <dgm:t>
        <a:bodyPr/>
        <a:lstStyle/>
        <a:p>
          <a:r>
            <a:rPr lang="hr-HR">
              <a:solidFill>
                <a:schemeClr val="tx2">
                  <a:lumMod val="90000"/>
                  <a:lumOff val="10000"/>
                </a:schemeClr>
              </a:solidFill>
            </a:rPr>
            <a:t>Izvješće pružatelja usluge (Prilog </a:t>
          </a:r>
          <a:r>
            <a:rPr lang="en-US">
              <a:solidFill>
                <a:schemeClr val="tx2">
                  <a:lumMod val="90000"/>
                  <a:lumOff val="10000"/>
                </a:schemeClr>
              </a:solidFill>
            </a:rPr>
            <a:t>6</a:t>
          </a:r>
          <a:r>
            <a:rPr lang="en-US"/>
            <a:t>)</a:t>
          </a:r>
        </a:p>
      </dgm:t>
    </dgm:pt>
    <dgm:pt modelId="{9AD5E342-F618-453F-AC0E-2F981F4809F3}" type="parTrans" cxnId="{95585466-7E17-4395-ADD1-F78DC55AE13E}">
      <dgm:prSet/>
      <dgm:spPr/>
      <dgm:t>
        <a:bodyPr/>
        <a:lstStyle/>
        <a:p>
          <a:endParaRPr lang="en-US"/>
        </a:p>
      </dgm:t>
    </dgm:pt>
    <dgm:pt modelId="{4519F382-BE44-4206-95BE-BF757063C857}" type="sibTrans" cxnId="{95585466-7E17-4395-ADD1-F78DC55AE13E}">
      <dgm:prSet/>
      <dgm:spPr/>
      <dgm:t>
        <a:bodyPr/>
        <a:lstStyle/>
        <a:p>
          <a:endParaRPr lang="en-US"/>
        </a:p>
      </dgm:t>
    </dgm:pt>
    <dgm:pt modelId="{CA268392-01C6-4FDC-8000-B2C34ABED02A}" type="pres">
      <dgm:prSet presAssocID="{CB9BB961-7E2E-4710-A2B2-5F7A6E441D45}" presName="hierChild1" presStyleCnt="0">
        <dgm:presLayoutVars>
          <dgm:chPref val="1"/>
          <dgm:dir/>
          <dgm:animOne val="branch"/>
          <dgm:animLvl val="lvl"/>
          <dgm:resizeHandles/>
        </dgm:presLayoutVars>
      </dgm:prSet>
      <dgm:spPr/>
    </dgm:pt>
    <dgm:pt modelId="{405F9E48-231B-48C7-8C2D-FFD88B798591}" type="pres">
      <dgm:prSet presAssocID="{D1780F90-4B07-478C-B6D9-07153AA39032}" presName="hierRoot1" presStyleCnt="0"/>
      <dgm:spPr/>
    </dgm:pt>
    <dgm:pt modelId="{5564C221-980B-4039-9849-D69F47E5ED7B}" type="pres">
      <dgm:prSet presAssocID="{D1780F90-4B07-478C-B6D9-07153AA39032}" presName="composite" presStyleCnt="0"/>
      <dgm:spPr/>
    </dgm:pt>
    <dgm:pt modelId="{DBB4EE54-6293-4BEF-8BE9-898A03E527DC}" type="pres">
      <dgm:prSet presAssocID="{D1780F90-4B07-478C-B6D9-07153AA39032}" presName="background" presStyleLbl="node0" presStyleIdx="0" presStyleCnt="1"/>
      <dgm:spPr/>
    </dgm:pt>
    <dgm:pt modelId="{A0FA780D-F6E3-4D47-9CA7-3240FA597ED5}" type="pres">
      <dgm:prSet presAssocID="{D1780F90-4B07-478C-B6D9-07153AA39032}" presName="text" presStyleLbl="fgAcc0" presStyleIdx="0" presStyleCnt="1" custScaleX="127583" custScaleY="136046">
        <dgm:presLayoutVars>
          <dgm:chPref val="3"/>
        </dgm:presLayoutVars>
      </dgm:prSet>
      <dgm:spPr/>
    </dgm:pt>
    <dgm:pt modelId="{4AFC7CF6-D99F-4B48-A91E-59D9FE2D5CAC}" type="pres">
      <dgm:prSet presAssocID="{D1780F90-4B07-478C-B6D9-07153AA39032}" presName="hierChild2" presStyleCnt="0"/>
      <dgm:spPr/>
    </dgm:pt>
    <dgm:pt modelId="{465F6D11-D383-4CC3-A47E-6B14798818CD}" type="pres">
      <dgm:prSet presAssocID="{5F426CCF-BDD0-4FD1-AE0C-9053A77444AD}" presName="Name10" presStyleLbl="parChTrans1D2" presStyleIdx="0" presStyleCnt="6"/>
      <dgm:spPr/>
    </dgm:pt>
    <dgm:pt modelId="{C767715D-F356-48D8-ABBF-D7BCECA6859E}" type="pres">
      <dgm:prSet presAssocID="{5CCC8EF3-DC06-456C-ADD5-F0BBCE6DB743}" presName="hierRoot2" presStyleCnt="0"/>
      <dgm:spPr/>
    </dgm:pt>
    <dgm:pt modelId="{DD5F0638-436F-426E-9398-82A71EB4E2D8}" type="pres">
      <dgm:prSet presAssocID="{5CCC8EF3-DC06-456C-ADD5-F0BBCE6DB743}" presName="composite2" presStyleCnt="0"/>
      <dgm:spPr/>
    </dgm:pt>
    <dgm:pt modelId="{90F3B03E-8706-4E87-A545-D0F6176C7612}" type="pres">
      <dgm:prSet presAssocID="{5CCC8EF3-DC06-456C-ADD5-F0BBCE6DB743}" presName="background2" presStyleLbl="node2" presStyleIdx="0" presStyleCnt="6"/>
      <dgm:spPr/>
    </dgm:pt>
    <dgm:pt modelId="{26DBE8D4-381B-4C36-9800-76BFD7BFCFD3}" type="pres">
      <dgm:prSet presAssocID="{5CCC8EF3-DC06-456C-ADD5-F0BBCE6DB743}" presName="text2" presStyleLbl="fgAcc2" presStyleIdx="0" presStyleCnt="6">
        <dgm:presLayoutVars>
          <dgm:chPref val="3"/>
        </dgm:presLayoutVars>
      </dgm:prSet>
      <dgm:spPr/>
    </dgm:pt>
    <dgm:pt modelId="{D7F0168B-B761-4F5B-A5B7-58CFE960C704}" type="pres">
      <dgm:prSet presAssocID="{5CCC8EF3-DC06-456C-ADD5-F0BBCE6DB743}" presName="hierChild3" presStyleCnt="0"/>
      <dgm:spPr/>
    </dgm:pt>
    <dgm:pt modelId="{8E705C6A-29E2-4DE8-AFEB-2BA284BEF7A2}" type="pres">
      <dgm:prSet presAssocID="{9D29BCFE-CD11-4321-A8A6-44C15B562933}" presName="Name10" presStyleLbl="parChTrans1D2" presStyleIdx="1" presStyleCnt="6"/>
      <dgm:spPr/>
    </dgm:pt>
    <dgm:pt modelId="{6CF45715-846C-403C-9EA7-DAC06A3D97A3}" type="pres">
      <dgm:prSet presAssocID="{AD1D15A1-7D8C-4FB7-9E28-7086BCD2BB02}" presName="hierRoot2" presStyleCnt="0"/>
      <dgm:spPr/>
    </dgm:pt>
    <dgm:pt modelId="{14BE5931-C33F-4BED-8B5E-B4C3014D9243}" type="pres">
      <dgm:prSet presAssocID="{AD1D15A1-7D8C-4FB7-9E28-7086BCD2BB02}" presName="composite2" presStyleCnt="0"/>
      <dgm:spPr/>
    </dgm:pt>
    <dgm:pt modelId="{2C6A10E0-7E8C-45CF-95B2-48F42D34B46E}" type="pres">
      <dgm:prSet presAssocID="{AD1D15A1-7D8C-4FB7-9E28-7086BCD2BB02}" presName="background2" presStyleLbl="node2" presStyleIdx="1" presStyleCnt="6"/>
      <dgm:spPr/>
    </dgm:pt>
    <dgm:pt modelId="{4C5B7152-31AA-4E42-995E-1890AC6102C6}" type="pres">
      <dgm:prSet presAssocID="{AD1D15A1-7D8C-4FB7-9E28-7086BCD2BB02}" presName="text2" presStyleLbl="fgAcc2" presStyleIdx="1" presStyleCnt="6" custScaleX="123621" custScaleY="140560" custLinFactNeighborX="6562" custLinFactNeighborY="-10358">
        <dgm:presLayoutVars>
          <dgm:chPref val="3"/>
        </dgm:presLayoutVars>
      </dgm:prSet>
      <dgm:spPr/>
    </dgm:pt>
    <dgm:pt modelId="{EDFF98F7-5618-453F-85D4-553524BF5EE0}" type="pres">
      <dgm:prSet presAssocID="{AD1D15A1-7D8C-4FB7-9E28-7086BCD2BB02}" presName="hierChild3" presStyleCnt="0"/>
      <dgm:spPr/>
    </dgm:pt>
    <dgm:pt modelId="{D95AAB5B-B84B-4F23-867B-B91DF690FDC8}" type="pres">
      <dgm:prSet presAssocID="{75C9AC69-322B-4B82-93F3-6A84EDCEE8C8}" presName="Name10" presStyleLbl="parChTrans1D2" presStyleIdx="2" presStyleCnt="6"/>
      <dgm:spPr/>
    </dgm:pt>
    <dgm:pt modelId="{4E9DE386-D3E5-49BD-B706-69F202EF1796}" type="pres">
      <dgm:prSet presAssocID="{A2A5C8F2-3C60-43C2-8AFF-B34EE334B6DA}" presName="hierRoot2" presStyleCnt="0"/>
      <dgm:spPr/>
    </dgm:pt>
    <dgm:pt modelId="{9869D4B3-2FF8-4B3C-9D00-E521E0BB4116}" type="pres">
      <dgm:prSet presAssocID="{A2A5C8F2-3C60-43C2-8AFF-B34EE334B6DA}" presName="composite2" presStyleCnt="0"/>
      <dgm:spPr/>
    </dgm:pt>
    <dgm:pt modelId="{DCB4E128-5722-411F-965D-7386C2162619}" type="pres">
      <dgm:prSet presAssocID="{A2A5C8F2-3C60-43C2-8AFF-B34EE334B6DA}" presName="background2" presStyleLbl="node2" presStyleIdx="2" presStyleCnt="6"/>
      <dgm:spPr/>
    </dgm:pt>
    <dgm:pt modelId="{D333EB2D-0DE9-48BC-8E30-126EB82633C2}" type="pres">
      <dgm:prSet presAssocID="{A2A5C8F2-3C60-43C2-8AFF-B34EE334B6DA}" presName="text2" presStyleLbl="fgAcc2" presStyleIdx="2" presStyleCnt="6" custLinFactNeighborX="3492" custLinFactNeighborY="5597">
        <dgm:presLayoutVars>
          <dgm:chPref val="3"/>
        </dgm:presLayoutVars>
      </dgm:prSet>
      <dgm:spPr/>
    </dgm:pt>
    <dgm:pt modelId="{2D990BB8-7455-4D52-85B9-4A8D7D7BA328}" type="pres">
      <dgm:prSet presAssocID="{A2A5C8F2-3C60-43C2-8AFF-B34EE334B6DA}" presName="hierChild3" presStyleCnt="0"/>
      <dgm:spPr/>
    </dgm:pt>
    <dgm:pt modelId="{5585EDE1-CCEE-4D62-87CF-5C1B47D9F478}" type="pres">
      <dgm:prSet presAssocID="{F2B5D8F0-FEFD-430E-9731-E8D56A4DAEB2}" presName="Name10" presStyleLbl="parChTrans1D2" presStyleIdx="3" presStyleCnt="6"/>
      <dgm:spPr/>
    </dgm:pt>
    <dgm:pt modelId="{707D3317-5B9E-4EC3-9F41-3260BF7A365C}" type="pres">
      <dgm:prSet presAssocID="{9B29E3C7-CCB7-4757-B806-1BD5B8E7C23B}" presName="hierRoot2" presStyleCnt="0"/>
      <dgm:spPr/>
    </dgm:pt>
    <dgm:pt modelId="{C21887A0-FE40-483E-A40E-2043DB10B820}" type="pres">
      <dgm:prSet presAssocID="{9B29E3C7-CCB7-4757-B806-1BD5B8E7C23B}" presName="composite2" presStyleCnt="0"/>
      <dgm:spPr/>
    </dgm:pt>
    <dgm:pt modelId="{9B82AE9B-65DB-4B87-8E3F-8621EBF02E94}" type="pres">
      <dgm:prSet presAssocID="{9B29E3C7-CCB7-4757-B806-1BD5B8E7C23B}" presName="background2" presStyleLbl="node2" presStyleIdx="3" presStyleCnt="6"/>
      <dgm:spPr/>
    </dgm:pt>
    <dgm:pt modelId="{BFCA9A79-4326-4DC8-8A66-BE796D6ABAC0}" type="pres">
      <dgm:prSet presAssocID="{9B29E3C7-CCB7-4757-B806-1BD5B8E7C23B}" presName="text2" presStyleLbl="fgAcc2" presStyleIdx="3" presStyleCnt="6">
        <dgm:presLayoutVars>
          <dgm:chPref val="3"/>
        </dgm:presLayoutVars>
      </dgm:prSet>
      <dgm:spPr/>
    </dgm:pt>
    <dgm:pt modelId="{898C84C6-B64C-409E-BDBF-B71D1E42B78F}" type="pres">
      <dgm:prSet presAssocID="{9B29E3C7-CCB7-4757-B806-1BD5B8E7C23B}" presName="hierChild3" presStyleCnt="0"/>
      <dgm:spPr/>
    </dgm:pt>
    <dgm:pt modelId="{85C7B66D-D372-42D4-AD1B-633C16851056}" type="pres">
      <dgm:prSet presAssocID="{4340566D-84A9-4159-8339-CDE0998188FA}" presName="Name10" presStyleLbl="parChTrans1D2" presStyleIdx="4" presStyleCnt="6"/>
      <dgm:spPr/>
    </dgm:pt>
    <dgm:pt modelId="{0A1AFCA9-C2A5-40A9-856F-53B1FAA512B5}" type="pres">
      <dgm:prSet presAssocID="{8975A0BD-AAEA-4F53-B4F5-97F01A6E820D}" presName="hierRoot2" presStyleCnt="0"/>
      <dgm:spPr/>
    </dgm:pt>
    <dgm:pt modelId="{CB8690ED-EFBA-46AC-8249-228342C2D451}" type="pres">
      <dgm:prSet presAssocID="{8975A0BD-AAEA-4F53-B4F5-97F01A6E820D}" presName="composite2" presStyleCnt="0"/>
      <dgm:spPr/>
    </dgm:pt>
    <dgm:pt modelId="{C333F58F-2FCD-4D1B-8022-66DF8156CFEE}" type="pres">
      <dgm:prSet presAssocID="{8975A0BD-AAEA-4F53-B4F5-97F01A6E820D}" presName="background2" presStyleLbl="node2" presStyleIdx="4" presStyleCnt="6"/>
      <dgm:spPr/>
    </dgm:pt>
    <dgm:pt modelId="{509412D5-4EFB-41B2-B7E9-C3F684FF4254}" type="pres">
      <dgm:prSet presAssocID="{8975A0BD-AAEA-4F53-B4F5-97F01A6E820D}" presName="text2" presStyleLbl="fgAcc2" presStyleIdx="4" presStyleCnt="6">
        <dgm:presLayoutVars>
          <dgm:chPref val="3"/>
        </dgm:presLayoutVars>
      </dgm:prSet>
      <dgm:spPr/>
    </dgm:pt>
    <dgm:pt modelId="{FE70609E-82D9-496D-970F-37B220E96578}" type="pres">
      <dgm:prSet presAssocID="{8975A0BD-AAEA-4F53-B4F5-97F01A6E820D}" presName="hierChild3" presStyleCnt="0"/>
      <dgm:spPr/>
    </dgm:pt>
    <dgm:pt modelId="{9EB54B2D-89CD-48F5-8A88-3B7B556E3087}" type="pres">
      <dgm:prSet presAssocID="{9AD5E342-F618-453F-AC0E-2F981F4809F3}" presName="Name10" presStyleLbl="parChTrans1D2" presStyleIdx="5" presStyleCnt="6"/>
      <dgm:spPr/>
    </dgm:pt>
    <dgm:pt modelId="{A1BFA0D7-C1B9-4F95-BBE5-A8E94F6C91ED}" type="pres">
      <dgm:prSet presAssocID="{612DED8B-62FA-4B6D-8F8A-CDC32A7C7938}" presName="hierRoot2" presStyleCnt="0"/>
      <dgm:spPr/>
    </dgm:pt>
    <dgm:pt modelId="{96620478-FC2A-46C3-A0F9-AD12E8D17B53}" type="pres">
      <dgm:prSet presAssocID="{612DED8B-62FA-4B6D-8F8A-CDC32A7C7938}" presName="composite2" presStyleCnt="0"/>
      <dgm:spPr/>
    </dgm:pt>
    <dgm:pt modelId="{256C8214-CE36-41D0-A289-0B0AAA815593}" type="pres">
      <dgm:prSet presAssocID="{612DED8B-62FA-4B6D-8F8A-CDC32A7C7938}" presName="background2" presStyleLbl="node2" presStyleIdx="5" presStyleCnt="6"/>
      <dgm:spPr/>
    </dgm:pt>
    <dgm:pt modelId="{630EA77C-4AA7-48BF-B02A-10369E666B1A}" type="pres">
      <dgm:prSet presAssocID="{612DED8B-62FA-4B6D-8F8A-CDC32A7C7938}" presName="text2" presStyleLbl="fgAcc2" presStyleIdx="5" presStyleCnt="6">
        <dgm:presLayoutVars>
          <dgm:chPref val="3"/>
        </dgm:presLayoutVars>
      </dgm:prSet>
      <dgm:spPr/>
    </dgm:pt>
    <dgm:pt modelId="{15470182-7566-4FCA-8877-1EE7D0330E88}" type="pres">
      <dgm:prSet presAssocID="{612DED8B-62FA-4B6D-8F8A-CDC32A7C7938}" presName="hierChild3" presStyleCnt="0"/>
      <dgm:spPr/>
    </dgm:pt>
  </dgm:ptLst>
  <dgm:cxnLst>
    <dgm:cxn modelId="{C169B502-8119-41F5-8BC7-CB75E3139FA0}" type="presOf" srcId="{8975A0BD-AAEA-4F53-B4F5-97F01A6E820D}" destId="{509412D5-4EFB-41B2-B7E9-C3F684FF4254}" srcOrd="0" destOrd="0" presId="urn:microsoft.com/office/officeart/2005/8/layout/hierarchy1"/>
    <dgm:cxn modelId="{59430003-6ECF-4665-9C78-D5C7072DC955}" srcId="{D1780F90-4B07-478C-B6D9-07153AA39032}" destId="{8975A0BD-AAEA-4F53-B4F5-97F01A6E820D}" srcOrd="4" destOrd="0" parTransId="{4340566D-84A9-4159-8339-CDE0998188FA}" sibTransId="{F3E66B08-47F9-4E76-8FE3-800C859CEB40}"/>
    <dgm:cxn modelId="{F75E9023-C45E-4A3A-A23F-C28B396A5B55}" type="presOf" srcId="{A2A5C8F2-3C60-43C2-8AFF-B34EE334B6DA}" destId="{D333EB2D-0DE9-48BC-8E30-126EB82633C2}" srcOrd="0" destOrd="0" presId="urn:microsoft.com/office/officeart/2005/8/layout/hierarchy1"/>
    <dgm:cxn modelId="{56A57E2D-3BD9-4CD2-A64C-68F232F1E8F6}" type="presOf" srcId="{5CCC8EF3-DC06-456C-ADD5-F0BBCE6DB743}" destId="{26DBE8D4-381B-4C36-9800-76BFD7BFCFD3}" srcOrd="0" destOrd="0" presId="urn:microsoft.com/office/officeart/2005/8/layout/hierarchy1"/>
    <dgm:cxn modelId="{75320835-A5D8-4A8C-826C-21819B5AD2E3}" srcId="{D1780F90-4B07-478C-B6D9-07153AA39032}" destId="{9B29E3C7-CCB7-4757-B806-1BD5B8E7C23B}" srcOrd="3" destOrd="0" parTransId="{F2B5D8F0-FEFD-430E-9731-E8D56A4DAEB2}" sibTransId="{40B1851D-9F4D-45AC-AC59-DB4D52AD8B96}"/>
    <dgm:cxn modelId="{3465DB37-36B0-4B76-A604-F38F0015C0D4}" type="presOf" srcId="{75C9AC69-322B-4B82-93F3-6A84EDCEE8C8}" destId="{D95AAB5B-B84B-4F23-867B-B91DF690FDC8}" srcOrd="0" destOrd="0" presId="urn:microsoft.com/office/officeart/2005/8/layout/hierarchy1"/>
    <dgm:cxn modelId="{96AADC3A-B612-4289-BE1F-C82F33F8DBBD}" type="presOf" srcId="{5F426CCF-BDD0-4FD1-AE0C-9053A77444AD}" destId="{465F6D11-D383-4CC3-A47E-6B14798818CD}" srcOrd="0" destOrd="0" presId="urn:microsoft.com/office/officeart/2005/8/layout/hierarchy1"/>
    <dgm:cxn modelId="{95585466-7E17-4395-ADD1-F78DC55AE13E}" srcId="{D1780F90-4B07-478C-B6D9-07153AA39032}" destId="{612DED8B-62FA-4B6D-8F8A-CDC32A7C7938}" srcOrd="5" destOrd="0" parTransId="{9AD5E342-F618-453F-AC0E-2F981F4809F3}" sibTransId="{4519F382-BE44-4206-95BE-BF757063C857}"/>
    <dgm:cxn modelId="{5511C14A-EF2B-478F-8527-E243D4276509}" srcId="{D1780F90-4B07-478C-B6D9-07153AA39032}" destId="{AD1D15A1-7D8C-4FB7-9E28-7086BCD2BB02}" srcOrd="1" destOrd="0" parTransId="{9D29BCFE-CD11-4321-A8A6-44C15B562933}" sibTransId="{C62070B7-F032-4D67-A7D4-F628A626088F}"/>
    <dgm:cxn modelId="{AA3F1A6F-A5C7-46ED-9E15-03FBEFA713B5}" type="presOf" srcId="{AD1D15A1-7D8C-4FB7-9E28-7086BCD2BB02}" destId="{4C5B7152-31AA-4E42-995E-1890AC6102C6}" srcOrd="0" destOrd="0" presId="urn:microsoft.com/office/officeart/2005/8/layout/hierarchy1"/>
    <dgm:cxn modelId="{41D6E770-D8F1-4A83-8E4C-4B579C900A66}" type="presOf" srcId="{D1780F90-4B07-478C-B6D9-07153AA39032}" destId="{A0FA780D-F6E3-4D47-9CA7-3240FA597ED5}" srcOrd="0" destOrd="0" presId="urn:microsoft.com/office/officeart/2005/8/layout/hierarchy1"/>
    <dgm:cxn modelId="{1CC4F757-FE4A-4ADF-A6C7-335E2329AD19}" type="presOf" srcId="{F2B5D8F0-FEFD-430E-9731-E8D56A4DAEB2}" destId="{5585EDE1-CCEE-4D62-87CF-5C1B47D9F478}" srcOrd="0" destOrd="0" presId="urn:microsoft.com/office/officeart/2005/8/layout/hierarchy1"/>
    <dgm:cxn modelId="{BA6F9495-6823-4EF8-98D8-15AD09949D56}" type="presOf" srcId="{9B29E3C7-CCB7-4757-B806-1BD5B8E7C23B}" destId="{BFCA9A79-4326-4DC8-8A66-BE796D6ABAC0}" srcOrd="0" destOrd="0" presId="urn:microsoft.com/office/officeart/2005/8/layout/hierarchy1"/>
    <dgm:cxn modelId="{8F218C97-2B47-4140-9B41-801FE8457570}" srcId="{CB9BB961-7E2E-4710-A2B2-5F7A6E441D45}" destId="{D1780F90-4B07-478C-B6D9-07153AA39032}" srcOrd="0" destOrd="0" parTransId="{60530BF0-7348-4EAF-8E53-0CC7666F3CF2}" sibTransId="{3A698ADA-899C-4A13-9370-14BB4DBCD6BC}"/>
    <dgm:cxn modelId="{CB37C397-63E5-4769-BB49-1FB51882E881}" type="presOf" srcId="{612DED8B-62FA-4B6D-8F8A-CDC32A7C7938}" destId="{630EA77C-4AA7-48BF-B02A-10369E666B1A}" srcOrd="0" destOrd="0" presId="urn:microsoft.com/office/officeart/2005/8/layout/hierarchy1"/>
    <dgm:cxn modelId="{F6817EB9-27F7-4EDC-9D6D-94A271B315D0}" srcId="{D1780F90-4B07-478C-B6D9-07153AA39032}" destId="{A2A5C8F2-3C60-43C2-8AFF-B34EE334B6DA}" srcOrd="2" destOrd="0" parTransId="{75C9AC69-322B-4B82-93F3-6A84EDCEE8C8}" sibTransId="{26E9AF68-1749-49C5-9CB4-D34064D13D8B}"/>
    <dgm:cxn modelId="{39BA9ABA-8B8C-4658-8387-FB37A88E73AF}" srcId="{D1780F90-4B07-478C-B6D9-07153AA39032}" destId="{5CCC8EF3-DC06-456C-ADD5-F0BBCE6DB743}" srcOrd="0" destOrd="0" parTransId="{5F426CCF-BDD0-4FD1-AE0C-9053A77444AD}" sibTransId="{A682CE2C-DD30-49C9-8DA8-F5EC36C8F075}"/>
    <dgm:cxn modelId="{45B485DC-D1AA-43C8-810A-C0F4E5EBFA1E}" type="presOf" srcId="{9D29BCFE-CD11-4321-A8A6-44C15B562933}" destId="{8E705C6A-29E2-4DE8-AFEB-2BA284BEF7A2}" srcOrd="0" destOrd="0" presId="urn:microsoft.com/office/officeart/2005/8/layout/hierarchy1"/>
    <dgm:cxn modelId="{E58A26E2-4272-4306-BEA1-7E0C15FD50AE}" type="presOf" srcId="{CB9BB961-7E2E-4710-A2B2-5F7A6E441D45}" destId="{CA268392-01C6-4FDC-8000-B2C34ABED02A}" srcOrd="0" destOrd="0" presId="urn:microsoft.com/office/officeart/2005/8/layout/hierarchy1"/>
    <dgm:cxn modelId="{750D35FA-0560-4199-9500-60CF4FB7CE85}" type="presOf" srcId="{4340566D-84A9-4159-8339-CDE0998188FA}" destId="{85C7B66D-D372-42D4-AD1B-633C16851056}" srcOrd="0" destOrd="0" presId="urn:microsoft.com/office/officeart/2005/8/layout/hierarchy1"/>
    <dgm:cxn modelId="{83DD14FD-C874-4EA5-91B1-52437B77DC92}" type="presOf" srcId="{9AD5E342-F618-453F-AC0E-2F981F4809F3}" destId="{9EB54B2D-89CD-48F5-8A88-3B7B556E3087}" srcOrd="0" destOrd="0" presId="urn:microsoft.com/office/officeart/2005/8/layout/hierarchy1"/>
    <dgm:cxn modelId="{1BB1D1D3-A90F-42E1-BC14-991A71461686}" type="presParOf" srcId="{CA268392-01C6-4FDC-8000-B2C34ABED02A}" destId="{405F9E48-231B-48C7-8C2D-FFD88B798591}" srcOrd="0" destOrd="0" presId="urn:microsoft.com/office/officeart/2005/8/layout/hierarchy1"/>
    <dgm:cxn modelId="{E4E777DD-55FA-4A8E-A272-F4331F5E5CF8}" type="presParOf" srcId="{405F9E48-231B-48C7-8C2D-FFD88B798591}" destId="{5564C221-980B-4039-9849-D69F47E5ED7B}" srcOrd="0" destOrd="0" presId="urn:microsoft.com/office/officeart/2005/8/layout/hierarchy1"/>
    <dgm:cxn modelId="{81728F99-75D4-462C-A7EE-29E630EA4B47}" type="presParOf" srcId="{5564C221-980B-4039-9849-D69F47E5ED7B}" destId="{DBB4EE54-6293-4BEF-8BE9-898A03E527DC}" srcOrd="0" destOrd="0" presId="urn:microsoft.com/office/officeart/2005/8/layout/hierarchy1"/>
    <dgm:cxn modelId="{8D4BB410-5711-4DF3-9322-2464F9FB400E}" type="presParOf" srcId="{5564C221-980B-4039-9849-D69F47E5ED7B}" destId="{A0FA780D-F6E3-4D47-9CA7-3240FA597ED5}" srcOrd="1" destOrd="0" presId="urn:microsoft.com/office/officeart/2005/8/layout/hierarchy1"/>
    <dgm:cxn modelId="{AB484386-070A-4AA9-B334-1CCB92F1C212}" type="presParOf" srcId="{405F9E48-231B-48C7-8C2D-FFD88B798591}" destId="{4AFC7CF6-D99F-4B48-A91E-59D9FE2D5CAC}" srcOrd="1" destOrd="0" presId="urn:microsoft.com/office/officeart/2005/8/layout/hierarchy1"/>
    <dgm:cxn modelId="{FCB87936-B7CE-4DD8-80DB-B251B9846E88}" type="presParOf" srcId="{4AFC7CF6-D99F-4B48-A91E-59D9FE2D5CAC}" destId="{465F6D11-D383-4CC3-A47E-6B14798818CD}" srcOrd="0" destOrd="0" presId="urn:microsoft.com/office/officeart/2005/8/layout/hierarchy1"/>
    <dgm:cxn modelId="{1A32F4B7-5678-4C2B-866B-38CBB832966A}" type="presParOf" srcId="{4AFC7CF6-D99F-4B48-A91E-59D9FE2D5CAC}" destId="{C767715D-F356-48D8-ABBF-D7BCECA6859E}" srcOrd="1" destOrd="0" presId="urn:microsoft.com/office/officeart/2005/8/layout/hierarchy1"/>
    <dgm:cxn modelId="{D5D5EACC-F12B-4107-B464-0A8D399F6B42}" type="presParOf" srcId="{C767715D-F356-48D8-ABBF-D7BCECA6859E}" destId="{DD5F0638-436F-426E-9398-82A71EB4E2D8}" srcOrd="0" destOrd="0" presId="urn:microsoft.com/office/officeart/2005/8/layout/hierarchy1"/>
    <dgm:cxn modelId="{B45BDE4A-F883-472C-A667-5F7E0AF42A84}" type="presParOf" srcId="{DD5F0638-436F-426E-9398-82A71EB4E2D8}" destId="{90F3B03E-8706-4E87-A545-D0F6176C7612}" srcOrd="0" destOrd="0" presId="urn:microsoft.com/office/officeart/2005/8/layout/hierarchy1"/>
    <dgm:cxn modelId="{76EE3AD8-E2FF-4884-BF06-C7BEDD704BE0}" type="presParOf" srcId="{DD5F0638-436F-426E-9398-82A71EB4E2D8}" destId="{26DBE8D4-381B-4C36-9800-76BFD7BFCFD3}" srcOrd="1" destOrd="0" presId="urn:microsoft.com/office/officeart/2005/8/layout/hierarchy1"/>
    <dgm:cxn modelId="{09470EF9-75B5-465B-B14F-411D7C7CC9D2}" type="presParOf" srcId="{C767715D-F356-48D8-ABBF-D7BCECA6859E}" destId="{D7F0168B-B761-4F5B-A5B7-58CFE960C704}" srcOrd="1" destOrd="0" presId="urn:microsoft.com/office/officeart/2005/8/layout/hierarchy1"/>
    <dgm:cxn modelId="{B1D876D8-2023-4F22-80BD-757C03E830AB}" type="presParOf" srcId="{4AFC7CF6-D99F-4B48-A91E-59D9FE2D5CAC}" destId="{8E705C6A-29E2-4DE8-AFEB-2BA284BEF7A2}" srcOrd="2" destOrd="0" presId="urn:microsoft.com/office/officeart/2005/8/layout/hierarchy1"/>
    <dgm:cxn modelId="{E1B6D80E-A807-4646-9913-341A9978B0D8}" type="presParOf" srcId="{4AFC7CF6-D99F-4B48-A91E-59D9FE2D5CAC}" destId="{6CF45715-846C-403C-9EA7-DAC06A3D97A3}" srcOrd="3" destOrd="0" presId="urn:microsoft.com/office/officeart/2005/8/layout/hierarchy1"/>
    <dgm:cxn modelId="{11CBE285-C89A-4E42-8D8D-4E581B2D046C}" type="presParOf" srcId="{6CF45715-846C-403C-9EA7-DAC06A3D97A3}" destId="{14BE5931-C33F-4BED-8B5E-B4C3014D9243}" srcOrd="0" destOrd="0" presId="urn:microsoft.com/office/officeart/2005/8/layout/hierarchy1"/>
    <dgm:cxn modelId="{7908ED83-BB79-49E1-B07A-0EE141871590}" type="presParOf" srcId="{14BE5931-C33F-4BED-8B5E-B4C3014D9243}" destId="{2C6A10E0-7E8C-45CF-95B2-48F42D34B46E}" srcOrd="0" destOrd="0" presId="urn:microsoft.com/office/officeart/2005/8/layout/hierarchy1"/>
    <dgm:cxn modelId="{AF03CF03-5DCF-4AE3-A971-1A1677A15BA4}" type="presParOf" srcId="{14BE5931-C33F-4BED-8B5E-B4C3014D9243}" destId="{4C5B7152-31AA-4E42-995E-1890AC6102C6}" srcOrd="1" destOrd="0" presId="urn:microsoft.com/office/officeart/2005/8/layout/hierarchy1"/>
    <dgm:cxn modelId="{85EE7BA5-949E-4BDC-9ACD-BF5422CECEE3}" type="presParOf" srcId="{6CF45715-846C-403C-9EA7-DAC06A3D97A3}" destId="{EDFF98F7-5618-453F-85D4-553524BF5EE0}" srcOrd="1" destOrd="0" presId="urn:microsoft.com/office/officeart/2005/8/layout/hierarchy1"/>
    <dgm:cxn modelId="{C1DEB7D8-6D45-4E11-9C75-470C2E872330}" type="presParOf" srcId="{4AFC7CF6-D99F-4B48-A91E-59D9FE2D5CAC}" destId="{D95AAB5B-B84B-4F23-867B-B91DF690FDC8}" srcOrd="4" destOrd="0" presId="urn:microsoft.com/office/officeart/2005/8/layout/hierarchy1"/>
    <dgm:cxn modelId="{9CE7E1A4-50C7-4976-8445-82C30FCA4945}" type="presParOf" srcId="{4AFC7CF6-D99F-4B48-A91E-59D9FE2D5CAC}" destId="{4E9DE386-D3E5-49BD-B706-69F202EF1796}" srcOrd="5" destOrd="0" presId="urn:microsoft.com/office/officeart/2005/8/layout/hierarchy1"/>
    <dgm:cxn modelId="{71A9CFA5-11FB-4983-B37F-4BF599DB8959}" type="presParOf" srcId="{4E9DE386-D3E5-49BD-B706-69F202EF1796}" destId="{9869D4B3-2FF8-4B3C-9D00-E521E0BB4116}" srcOrd="0" destOrd="0" presId="urn:microsoft.com/office/officeart/2005/8/layout/hierarchy1"/>
    <dgm:cxn modelId="{B5FA77B1-B89E-445A-AA1F-70D85A8649CD}" type="presParOf" srcId="{9869D4B3-2FF8-4B3C-9D00-E521E0BB4116}" destId="{DCB4E128-5722-411F-965D-7386C2162619}" srcOrd="0" destOrd="0" presId="urn:microsoft.com/office/officeart/2005/8/layout/hierarchy1"/>
    <dgm:cxn modelId="{BDD85446-24FF-49E6-81BF-6D1F26A44469}" type="presParOf" srcId="{9869D4B3-2FF8-4B3C-9D00-E521E0BB4116}" destId="{D333EB2D-0DE9-48BC-8E30-126EB82633C2}" srcOrd="1" destOrd="0" presId="urn:microsoft.com/office/officeart/2005/8/layout/hierarchy1"/>
    <dgm:cxn modelId="{A701FF07-EB68-4336-8435-2CEEBA0D1036}" type="presParOf" srcId="{4E9DE386-D3E5-49BD-B706-69F202EF1796}" destId="{2D990BB8-7455-4D52-85B9-4A8D7D7BA328}" srcOrd="1" destOrd="0" presId="urn:microsoft.com/office/officeart/2005/8/layout/hierarchy1"/>
    <dgm:cxn modelId="{0260C8CA-A12E-4725-BC7F-DEF0FE2E8846}" type="presParOf" srcId="{4AFC7CF6-D99F-4B48-A91E-59D9FE2D5CAC}" destId="{5585EDE1-CCEE-4D62-87CF-5C1B47D9F478}" srcOrd="6" destOrd="0" presId="urn:microsoft.com/office/officeart/2005/8/layout/hierarchy1"/>
    <dgm:cxn modelId="{8C3EA722-2CE6-4097-9E2F-7C9C47E97181}" type="presParOf" srcId="{4AFC7CF6-D99F-4B48-A91E-59D9FE2D5CAC}" destId="{707D3317-5B9E-4EC3-9F41-3260BF7A365C}" srcOrd="7" destOrd="0" presId="urn:microsoft.com/office/officeart/2005/8/layout/hierarchy1"/>
    <dgm:cxn modelId="{21B340B2-8F8C-4AF7-8D71-ED1FA20656AA}" type="presParOf" srcId="{707D3317-5B9E-4EC3-9F41-3260BF7A365C}" destId="{C21887A0-FE40-483E-A40E-2043DB10B820}" srcOrd="0" destOrd="0" presId="urn:microsoft.com/office/officeart/2005/8/layout/hierarchy1"/>
    <dgm:cxn modelId="{55A44F22-9807-4319-AE09-DA996BA38D63}" type="presParOf" srcId="{C21887A0-FE40-483E-A40E-2043DB10B820}" destId="{9B82AE9B-65DB-4B87-8E3F-8621EBF02E94}" srcOrd="0" destOrd="0" presId="urn:microsoft.com/office/officeart/2005/8/layout/hierarchy1"/>
    <dgm:cxn modelId="{D6C6F8F1-FFC9-47CF-A0D4-257306CD55C1}" type="presParOf" srcId="{C21887A0-FE40-483E-A40E-2043DB10B820}" destId="{BFCA9A79-4326-4DC8-8A66-BE796D6ABAC0}" srcOrd="1" destOrd="0" presId="urn:microsoft.com/office/officeart/2005/8/layout/hierarchy1"/>
    <dgm:cxn modelId="{4CBC39A1-8567-48ED-8865-4B3D213E33DB}" type="presParOf" srcId="{707D3317-5B9E-4EC3-9F41-3260BF7A365C}" destId="{898C84C6-B64C-409E-BDBF-B71D1E42B78F}" srcOrd="1" destOrd="0" presId="urn:microsoft.com/office/officeart/2005/8/layout/hierarchy1"/>
    <dgm:cxn modelId="{673D9F14-7D54-4BC0-9A64-61A6E1EB027E}" type="presParOf" srcId="{4AFC7CF6-D99F-4B48-A91E-59D9FE2D5CAC}" destId="{85C7B66D-D372-42D4-AD1B-633C16851056}" srcOrd="8" destOrd="0" presId="urn:microsoft.com/office/officeart/2005/8/layout/hierarchy1"/>
    <dgm:cxn modelId="{2C7BC268-4AEE-42B1-89C6-6C55EAED3E3D}" type="presParOf" srcId="{4AFC7CF6-D99F-4B48-A91E-59D9FE2D5CAC}" destId="{0A1AFCA9-C2A5-40A9-856F-53B1FAA512B5}" srcOrd="9" destOrd="0" presId="urn:microsoft.com/office/officeart/2005/8/layout/hierarchy1"/>
    <dgm:cxn modelId="{3005A981-63A6-4A42-A92C-E05A9E76421E}" type="presParOf" srcId="{0A1AFCA9-C2A5-40A9-856F-53B1FAA512B5}" destId="{CB8690ED-EFBA-46AC-8249-228342C2D451}" srcOrd="0" destOrd="0" presId="urn:microsoft.com/office/officeart/2005/8/layout/hierarchy1"/>
    <dgm:cxn modelId="{F405D89A-37D4-4EC0-B4B6-BE11B8575171}" type="presParOf" srcId="{CB8690ED-EFBA-46AC-8249-228342C2D451}" destId="{C333F58F-2FCD-4D1B-8022-66DF8156CFEE}" srcOrd="0" destOrd="0" presId="urn:microsoft.com/office/officeart/2005/8/layout/hierarchy1"/>
    <dgm:cxn modelId="{9612985F-443D-46B3-AC00-DBBFB59214FF}" type="presParOf" srcId="{CB8690ED-EFBA-46AC-8249-228342C2D451}" destId="{509412D5-4EFB-41B2-B7E9-C3F684FF4254}" srcOrd="1" destOrd="0" presId="urn:microsoft.com/office/officeart/2005/8/layout/hierarchy1"/>
    <dgm:cxn modelId="{146CF2B0-AFB8-407B-8355-B67FA4ADA928}" type="presParOf" srcId="{0A1AFCA9-C2A5-40A9-856F-53B1FAA512B5}" destId="{FE70609E-82D9-496D-970F-37B220E96578}" srcOrd="1" destOrd="0" presId="urn:microsoft.com/office/officeart/2005/8/layout/hierarchy1"/>
    <dgm:cxn modelId="{5F547748-FB06-4F05-863E-D1B7FF4A83AD}" type="presParOf" srcId="{4AFC7CF6-D99F-4B48-A91E-59D9FE2D5CAC}" destId="{9EB54B2D-89CD-48F5-8A88-3B7B556E3087}" srcOrd="10" destOrd="0" presId="urn:microsoft.com/office/officeart/2005/8/layout/hierarchy1"/>
    <dgm:cxn modelId="{4E51C2F8-731F-464B-B732-A81510EA42E8}" type="presParOf" srcId="{4AFC7CF6-D99F-4B48-A91E-59D9FE2D5CAC}" destId="{A1BFA0D7-C1B9-4F95-BBE5-A8E94F6C91ED}" srcOrd="11" destOrd="0" presId="urn:microsoft.com/office/officeart/2005/8/layout/hierarchy1"/>
    <dgm:cxn modelId="{99FA83F2-90FB-4691-AFD3-7EDD0A744150}" type="presParOf" srcId="{A1BFA0D7-C1B9-4F95-BBE5-A8E94F6C91ED}" destId="{96620478-FC2A-46C3-A0F9-AD12E8D17B53}" srcOrd="0" destOrd="0" presId="urn:microsoft.com/office/officeart/2005/8/layout/hierarchy1"/>
    <dgm:cxn modelId="{1FC910AE-FD80-4532-AEC0-D11F88238CF4}" type="presParOf" srcId="{96620478-FC2A-46C3-A0F9-AD12E8D17B53}" destId="{256C8214-CE36-41D0-A289-0B0AAA815593}" srcOrd="0" destOrd="0" presId="urn:microsoft.com/office/officeart/2005/8/layout/hierarchy1"/>
    <dgm:cxn modelId="{1F6BB20E-3FC2-4A17-8EB0-EA5EE81EA4B0}" type="presParOf" srcId="{96620478-FC2A-46C3-A0F9-AD12E8D17B53}" destId="{630EA77C-4AA7-48BF-B02A-10369E666B1A}" srcOrd="1" destOrd="0" presId="urn:microsoft.com/office/officeart/2005/8/layout/hierarchy1"/>
    <dgm:cxn modelId="{2CB885D3-960E-4059-A650-E1B6AC0F2378}" type="presParOf" srcId="{A1BFA0D7-C1B9-4F95-BBE5-A8E94F6C91ED}" destId="{15470182-7566-4FCA-8877-1EE7D0330E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134F3-BDC5-4FBD-9E6E-57C7FE21035B}">
      <dsp:nvSpPr>
        <dsp:cNvPr id="0" name=""/>
        <dsp:cNvSpPr/>
      </dsp:nvSpPr>
      <dsp:spPr>
        <a:xfrm>
          <a:off x="0" y="1701"/>
          <a:ext cx="689457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9E896-7A4D-4727-848B-15F69B11E6BE}">
      <dsp:nvSpPr>
        <dsp:cNvPr id="0" name=""/>
        <dsp:cNvSpPr/>
      </dsp:nvSpPr>
      <dsp:spPr>
        <a:xfrm>
          <a:off x="0" y="1701"/>
          <a:ext cx="6894576"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solidFill>
                <a:schemeClr val="tx2">
                  <a:lumMod val="90000"/>
                  <a:lumOff val="10000"/>
                </a:schemeClr>
              </a:solidFill>
            </a:rPr>
            <a:t>n</a:t>
          </a:r>
          <a:r>
            <a:rPr lang="hr-HR" sz="1900" kern="1200">
              <a:solidFill>
                <a:schemeClr val="tx2">
                  <a:lumMod val="90000"/>
                  <a:lumOff val="10000"/>
                </a:schemeClr>
              </a:solidFill>
            </a:rPr>
            <a:t>ajčešća djelatnost prijavitelja bila je Računalno programiranje, zatim Savjetovanje u vezi s poslovanjem i ostalim upravljanjem  (8 %) i Inženjerstvo i s njim povezano tehničko savjetovanje (5 %)</a:t>
          </a:r>
          <a:endParaRPr lang="en-US" sz="1900" kern="1200">
            <a:solidFill>
              <a:schemeClr val="tx2">
                <a:lumMod val="90000"/>
                <a:lumOff val="10000"/>
              </a:schemeClr>
            </a:solidFill>
          </a:endParaRPr>
        </a:p>
      </dsp:txBody>
      <dsp:txXfrm>
        <a:off x="0" y="1701"/>
        <a:ext cx="6894576" cy="1160153"/>
      </dsp:txXfrm>
    </dsp:sp>
    <dsp:sp modelId="{90AE8158-5808-4B4A-A14F-E0AD87A90D0B}">
      <dsp:nvSpPr>
        <dsp:cNvPr id="0" name=""/>
        <dsp:cNvSpPr/>
      </dsp:nvSpPr>
      <dsp:spPr>
        <a:xfrm>
          <a:off x="0" y="1161855"/>
          <a:ext cx="689457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906E8-D421-409A-A49B-586F3F8A5607}">
      <dsp:nvSpPr>
        <dsp:cNvPr id="0" name=""/>
        <dsp:cNvSpPr/>
      </dsp:nvSpPr>
      <dsp:spPr>
        <a:xfrm>
          <a:off x="0" y="1161855"/>
          <a:ext cx="6894576"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solidFill>
                <a:schemeClr val="tx2">
                  <a:lumMod val="90000"/>
                  <a:lumOff val="10000"/>
                </a:schemeClr>
              </a:solidFill>
            </a:rPr>
            <a:t>skoro polovica poduzeća prijavitelja (46 %) je starije od 10 godina. Trećina prijavitelja (32 %) su novoosnovana poduzeća mlađa od 5 godina.</a:t>
          </a:r>
          <a:endParaRPr lang="en-US" sz="1900" kern="1200">
            <a:solidFill>
              <a:schemeClr val="tx2">
                <a:lumMod val="90000"/>
                <a:lumOff val="10000"/>
              </a:schemeClr>
            </a:solidFill>
          </a:endParaRPr>
        </a:p>
      </dsp:txBody>
      <dsp:txXfrm>
        <a:off x="0" y="1161855"/>
        <a:ext cx="6894576" cy="1160153"/>
      </dsp:txXfrm>
    </dsp:sp>
    <dsp:sp modelId="{25FB594A-7BD4-4746-A89C-4603B9880917}">
      <dsp:nvSpPr>
        <dsp:cNvPr id="0" name=""/>
        <dsp:cNvSpPr/>
      </dsp:nvSpPr>
      <dsp:spPr>
        <a:xfrm>
          <a:off x="0" y="2322008"/>
          <a:ext cx="689457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8F67E-CA5E-4E65-A7B2-BDCDDC614AAC}">
      <dsp:nvSpPr>
        <dsp:cNvPr id="0" name=""/>
        <dsp:cNvSpPr/>
      </dsp:nvSpPr>
      <dsp:spPr>
        <a:xfrm>
          <a:off x="0" y="2322008"/>
          <a:ext cx="6894576" cy="116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a:solidFill>
                <a:schemeClr val="tx2">
                  <a:lumMod val="90000"/>
                  <a:lumOff val="10000"/>
                </a:schemeClr>
              </a:solidFill>
            </a:rPr>
            <a:t>više od polovice prijavitelja je iz grada Zagreba, dok je oko 10 % iz Primorsko-goranske i Splitsko-dalmatinske županije</a:t>
          </a:r>
          <a:endParaRPr lang="en-US" sz="1900" kern="1200">
            <a:solidFill>
              <a:schemeClr val="tx2">
                <a:lumMod val="90000"/>
                <a:lumOff val="10000"/>
              </a:schemeClr>
            </a:solidFill>
          </a:endParaRPr>
        </a:p>
      </dsp:txBody>
      <dsp:txXfrm>
        <a:off x="0" y="2322008"/>
        <a:ext cx="6894576" cy="11601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B027-E6C3-427B-9B06-F42902EB4F7D}">
      <dsp:nvSpPr>
        <dsp:cNvPr id="0" name=""/>
        <dsp:cNvSpPr/>
      </dsp:nvSpPr>
      <dsp:spPr>
        <a:xfrm>
          <a:off x="0" y="102035"/>
          <a:ext cx="10972800" cy="4422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PT2 u roku 30 dana od dana primitka ZNS-a provjerava i potvrđuje troškove/izdatke navedene u ZNS-u</a:t>
          </a:r>
          <a:endParaRPr lang="en-US" sz="1800" kern="1200"/>
        </a:p>
      </dsp:txBody>
      <dsp:txXfrm>
        <a:off x="21589" y="123624"/>
        <a:ext cx="10929622" cy="399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2FD78-8922-41DF-955C-7BB83C86E94D}">
      <dsp:nvSpPr>
        <dsp:cNvPr id="0" name=""/>
        <dsp:cNvSpPr/>
      </dsp:nvSpPr>
      <dsp:spPr>
        <a:xfrm>
          <a:off x="3874" y="343410"/>
          <a:ext cx="4873868" cy="362037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E0DDC17-6B2A-49E6-B81D-AEF827EE9650}">
      <dsp:nvSpPr>
        <dsp:cNvPr id="0" name=""/>
        <dsp:cNvSpPr/>
      </dsp:nvSpPr>
      <dsp:spPr>
        <a:xfrm>
          <a:off x="499242" y="814010"/>
          <a:ext cx="4873868" cy="362037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2">
                  <a:lumMod val="90000"/>
                  <a:lumOff val="10000"/>
                </a:schemeClr>
              </a:solidFill>
            </a:rPr>
            <a:t>PREDMET POZIVA:</a:t>
          </a:r>
          <a:br>
            <a:rPr lang="en-US" sz="1800" kern="1200">
              <a:solidFill>
                <a:schemeClr val="tx2">
                  <a:lumMod val="90000"/>
                  <a:lumOff val="10000"/>
                </a:schemeClr>
              </a:solidFill>
            </a:rPr>
          </a:br>
          <a:br>
            <a:rPr lang="en-US" sz="1800" kern="1200">
              <a:solidFill>
                <a:schemeClr val="tx2">
                  <a:lumMod val="90000"/>
                  <a:lumOff val="10000"/>
                </a:schemeClr>
              </a:solidFill>
            </a:rPr>
          </a:br>
          <a:r>
            <a:rPr lang="hr-HR" sz="1800" kern="1200">
              <a:solidFill>
                <a:schemeClr val="tx2">
                  <a:lumMod val="90000"/>
                  <a:lumOff val="10000"/>
                </a:schemeClr>
              </a:solidFill>
            </a:rPr>
            <a:t>Jačanje kapaciteta MSP-ova za istraživanje, razvoj i inovacije kroz </a:t>
          </a:r>
          <a:r>
            <a:rPr lang="hr-HR" sz="1800" b="1" kern="1200">
              <a:solidFill>
                <a:schemeClr val="tx2">
                  <a:lumMod val="90000"/>
                  <a:lumOff val="10000"/>
                </a:schemeClr>
              </a:solidFill>
            </a:rPr>
            <a:t>poticanje suradnje sa znanstveno-istraživačkim organizacijama</a:t>
          </a:r>
          <a:r>
            <a:rPr lang="hr-HR" sz="1800" kern="1200">
              <a:solidFill>
                <a:schemeClr val="tx2">
                  <a:lumMod val="90000"/>
                  <a:lumOff val="10000"/>
                </a:schemeClr>
              </a:solidFill>
            </a:rPr>
            <a:t>, uključujući organizacije za istraživanje i širenje znanja, istraživačke infrastrukture, infrastrukture za testiranje i eksperimentiranje ili inovacijske klastere (ZIO), </a:t>
          </a:r>
          <a:r>
            <a:rPr lang="hr-HR" sz="1800" b="1" kern="1200">
              <a:solidFill>
                <a:schemeClr val="tx2">
                  <a:lumMod val="90000"/>
                  <a:lumOff val="10000"/>
                </a:schemeClr>
              </a:solidFill>
            </a:rPr>
            <a:t>u svrhu razvoja novih proizvoda, usluga ili procesa, </a:t>
          </a:r>
          <a:r>
            <a:rPr lang="hr-HR" sz="1800" kern="1200">
              <a:solidFill>
                <a:schemeClr val="tx2">
                  <a:lumMod val="90000"/>
                  <a:lumOff val="10000"/>
                </a:schemeClr>
              </a:solidFill>
            </a:rPr>
            <a:t>s naglaskom na komercijalizaciju proizvoda i usluga</a:t>
          </a:r>
          <a:endParaRPr lang="en-US" sz="1800" kern="1200">
            <a:solidFill>
              <a:schemeClr val="tx2">
                <a:lumMod val="90000"/>
                <a:lumOff val="10000"/>
              </a:schemeClr>
            </a:solidFill>
          </a:endParaRPr>
        </a:p>
      </dsp:txBody>
      <dsp:txXfrm>
        <a:off x="605279" y="920047"/>
        <a:ext cx="4661794" cy="3408299"/>
      </dsp:txXfrm>
    </dsp:sp>
    <dsp:sp modelId="{E0A89435-F679-40EA-AED1-C67259255445}">
      <dsp:nvSpPr>
        <dsp:cNvPr id="0" name=""/>
        <dsp:cNvSpPr/>
      </dsp:nvSpPr>
      <dsp:spPr>
        <a:xfrm>
          <a:off x="5868478" y="343410"/>
          <a:ext cx="4817649" cy="363622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DA3C91-EE35-45CA-8741-7EA81C7D5655}">
      <dsp:nvSpPr>
        <dsp:cNvPr id="0" name=""/>
        <dsp:cNvSpPr/>
      </dsp:nvSpPr>
      <dsp:spPr>
        <a:xfrm>
          <a:off x="6363846" y="814010"/>
          <a:ext cx="4817649" cy="3636226"/>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lumMod val="90000"/>
                  <a:lumOff val="10000"/>
                </a:schemeClr>
              </a:solidFill>
            </a:rPr>
            <a:t>SVRHA (CILJ) POZIVA: </a:t>
          </a:r>
          <a:br>
            <a:rPr lang="en-US" sz="2200" kern="1200">
              <a:solidFill>
                <a:schemeClr val="tx2">
                  <a:lumMod val="90000"/>
                  <a:lumOff val="10000"/>
                </a:schemeClr>
              </a:solidFill>
            </a:rPr>
          </a:br>
          <a:br>
            <a:rPr lang="en-US" sz="2200" kern="1200">
              <a:solidFill>
                <a:schemeClr val="tx2">
                  <a:lumMod val="90000"/>
                  <a:lumOff val="10000"/>
                </a:schemeClr>
              </a:solidFill>
            </a:rPr>
          </a:br>
          <a:r>
            <a:rPr lang="hr-HR" sz="2200" kern="1200">
              <a:solidFill>
                <a:schemeClr val="tx2">
                  <a:lumMod val="90000"/>
                  <a:lumOff val="10000"/>
                </a:schemeClr>
              </a:solidFill>
            </a:rPr>
            <a:t>Pružanje </a:t>
          </a:r>
          <a:r>
            <a:rPr lang="hr-HR" sz="2200" b="1" kern="1200">
              <a:solidFill>
                <a:schemeClr val="tx2">
                  <a:lumMod val="90000"/>
                  <a:lumOff val="10000"/>
                </a:schemeClr>
              </a:solidFill>
            </a:rPr>
            <a:t>stručne podrške od strane ZIO </a:t>
          </a:r>
          <a:r>
            <a:rPr lang="hr-HR" sz="2200" kern="1200">
              <a:solidFill>
                <a:schemeClr val="tx2">
                  <a:lumMod val="90000"/>
                  <a:lumOff val="10000"/>
                </a:schemeClr>
              </a:solidFill>
            </a:rPr>
            <a:t>u vidu ugovornog pružanja usluga MSP-ovima za troškove testiranja, ispitivanja, demonstracijskih aktivnosti, kao i korištenja stručnih tehničkih znanja </a:t>
          </a:r>
          <a:r>
            <a:rPr lang="hr-HR" sz="2200" b="1" kern="1200">
              <a:solidFill>
                <a:schemeClr val="tx2">
                  <a:lumMod val="90000"/>
                  <a:lumOff val="10000"/>
                </a:schemeClr>
              </a:solidFill>
            </a:rPr>
            <a:t>za potrebe inovativnih procesa i komercijalizacije inovacija</a:t>
          </a:r>
          <a:endParaRPr lang="en-US" sz="2200" b="1" kern="1200">
            <a:solidFill>
              <a:schemeClr val="tx2">
                <a:lumMod val="90000"/>
                <a:lumOff val="10000"/>
              </a:schemeClr>
            </a:solidFill>
          </a:endParaRPr>
        </a:p>
      </dsp:txBody>
      <dsp:txXfrm>
        <a:off x="6470347" y="920511"/>
        <a:ext cx="4604647" cy="3423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2AD04-1DEB-403B-9974-F916AA3CE57D}">
      <dsp:nvSpPr>
        <dsp:cNvPr id="0" name=""/>
        <dsp:cNvSpPr/>
      </dsp:nvSpPr>
      <dsp:spPr>
        <a:xfrm>
          <a:off x="3512711" y="685809"/>
          <a:ext cx="528258" cy="91440"/>
        </a:xfrm>
        <a:custGeom>
          <a:avLst/>
          <a:gdLst/>
          <a:ahLst/>
          <a:cxnLst/>
          <a:rect l="0" t="0" r="0" b="0"/>
          <a:pathLst>
            <a:path>
              <a:moveTo>
                <a:pt x="0" y="45720"/>
              </a:moveTo>
              <a:lnTo>
                <a:pt x="528258"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3762869" y="728735"/>
        <a:ext cx="27942" cy="5588"/>
      </dsp:txXfrm>
    </dsp:sp>
    <dsp:sp modelId="{1F343587-7B70-45FC-BD46-2FF7EDA5A14A}">
      <dsp:nvSpPr>
        <dsp:cNvPr id="0" name=""/>
        <dsp:cNvSpPr/>
      </dsp:nvSpPr>
      <dsp:spPr>
        <a:xfrm>
          <a:off x="1084691" y="2583"/>
          <a:ext cx="2429820" cy="145789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err="1">
              <a:solidFill>
                <a:srgbClr val="002060"/>
              </a:solidFill>
            </a:rPr>
            <a:t>Poduzeća</a:t>
          </a:r>
          <a:r>
            <a:rPr lang="en-US" sz="1800" kern="1200">
              <a:solidFill>
                <a:srgbClr val="002060"/>
              </a:solidFill>
            </a:rPr>
            <a:t> </a:t>
          </a:r>
          <a:r>
            <a:rPr lang="en-US" sz="1800" kern="1200" err="1">
              <a:solidFill>
                <a:srgbClr val="002060"/>
              </a:solidFill>
            </a:rPr>
            <a:t>koja</a:t>
          </a:r>
          <a:r>
            <a:rPr lang="en-US" sz="1800" kern="1200">
              <a:solidFill>
                <a:srgbClr val="002060"/>
              </a:solidFill>
            </a:rPr>
            <a:t> </a:t>
          </a:r>
          <a:r>
            <a:rPr lang="en-US" sz="1800" kern="1200" err="1">
              <a:solidFill>
                <a:srgbClr val="002060"/>
              </a:solidFill>
            </a:rPr>
            <a:t>su</a:t>
          </a:r>
          <a:r>
            <a:rPr lang="en-US" sz="1800" kern="1200">
              <a:solidFill>
                <a:srgbClr val="002060"/>
              </a:solidFill>
            </a:rPr>
            <a:t> </a:t>
          </a:r>
          <a:r>
            <a:rPr lang="en-US" sz="1800" kern="1200" err="1">
              <a:solidFill>
                <a:srgbClr val="002060"/>
              </a:solidFill>
            </a:rPr>
            <a:t>primila</a:t>
          </a:r>
          <a:r>
            <a:rPr lang="en-US" sz="1800" kern="1200">
              <a:solidFill>
                <a:srgbClr val="002060"/>
              </a:solidFill>
            </a:rPr>
            <a:t> </a:t>
          </a:r>
          <a:r>
            <a:rPr lang="en-US" sz="1800" kern="1200" err="1">
              <a:solidFill>
                <a:srgbClr val="002060"/>
              </a:solidFill>
            </a:rPr>
            <a:t>potporu</a:t>
          </a:r>
          <a:endParaRPr lang="en-US" sz="1800" kern="1200">
            <a:solidFill>
              <a:srgbClr val="002060"/>
            </a:solidFill>
          </a:endParaRPr>
        </a:p>
      </dsp:txBody>
      <dsp:txXfrm>
        <a:off x="1084691" y="2583"/>
        <a:ext cx="2429820" cy="1457892"/>
      </dsp:txXfrm>
    </dsp:sp>
    <dsp:sp modelId="{9255F25A-A01A-45CB-BD54-9A2EC43BE3E4}">
      <dsp:nvSpPr>
        <dsp:cNvPr id="0" name=""/>
        <dsp:cNvSpPr/>
      </dsp:nvSpPr>
      <dsp:spPr>
        <a:xfrm>
          <a:off x="6501390" y="685809"/>
          <a:ext cx="528258" cy="91440"/>
        </a:xfrm>
        <a:custGeom>
          <a:avLst/>
          <a:gdLst/>
          <a:ahLst/>
          <a:cxnLst/>
          <a:rect l="0" t="0" r="0" b="0"/>
          <a:pathLst>
            <a:path>
              <a:moveTo>
                <a:pt x="0" y="45720"/>
              </a:moveTo>
              <a:lnTo>
                <a:pt x="5282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751547" y="728735"/>
        <a:ext cx="27942" cy="5588"/>
      </dsp:txXfrm>
    </dsp:sp>
    <dsp:sp modelId="{5EFC92ED-C4C9-4BB2-BAC3-307BD2BFEE64}">
      <dsp:nvSpPr>
        <dsp:cNvPr id="0" name=""/>
        <dsp:cNvSpPr/>
      </dsp:nvSpPr>
      <dsp:spPr>
        <a:xfrm>
          <a:off x="4073369" y="2583"/>
          <a:ext cx="2429820" cy="1457892"/>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Poduzeća koja su primila potporu u obliku bespovratnih sredstava</a:t>
          </a:r>
        </a:p>
      </dsp:txBody>
      <dsp:txXfrm>
        <a:off x="4073369" y="2583"/>
        <a:ext cx="2429820" cy="1457892"/>
      </dsp:txXfrm>
    </dsp:sp>
    <dsp:sp modelId="{D508067A-231C-4253-85F2-8555F49F08FC}">
      <dsp:nvSpPr>
        <dsp:cNvPr id="0" name=""/>
        <dsp:cNvSpPr/>
      </dsp:nvSpPr>
      <dsp:spPr>
        <a:xfrm>
          <a:off x="2299601" y="1458675"/>
          <a:ext cx="5977357" cy="528258"/>
        </a:xfrm>
        <a:custGeom>
          <a:avLst/>
          <a:gdLst/>
          <a:ahLst/>
          <a:cxnLst/>
          <a:rect l="0" t="0" r="0" b="0"/>
          <a:pathLst>
            <a:path>
              <a:moveTo>
                <a:pt x="5977357" y="0"/>
              </a:moveTo>
              <a:lnTo>
                <a:pt x="5977357" y="281229"/>
              </a:lnTo>
              <a:lnTo>
                <a:pt x="0" y="281229"/>
              </a:lnTo>
              <a:lnTo>
                <a:pt x="0" y="528258"/>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138194" y="1720010"/>
        <a:ext cx="300171" cy="5588"/>
      </dsp:txXfrm>
    </dsp:sp>
    <dsp:sp modelId="{02365F2E-F525-4061-8CDF-B17AE74ED1E9}">
      <dsp:nvSpPr>
        <dsp:cNvPr id="0" name=""/>
        <dsp:cNvSpPr/>
      </dsp:nvSpPr>
      <dsp:spPr>
        <a:xfrm>
          <a:off x="7062048" y="2583"/>
          <a:ext cx="2429820" cy="145789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it-IT" sz="1800" kern="1200">
              <a:solidFill>
                <a:srgbClr val="002060"/>
              </a:solidFill>
            </a:rPr>
            <a:t>Novoosnovana poduzeća koja su primila potporu</a:t>
          </a:r>
          <a:endParaRPr lang="en-US" sz="1800" kern="1200">
            <a:solidFill>
              <a:srgbClr val="002060"/>
            </a:solidFill>
          </a:endParaRPr>
        </a:p>
      </dsp:txBody>
      <dsp:txXfrm>
        <a:off x="7062048" y="2583"/>
        <a:ext cx="2429820" cy="1457892"/>
      </dsp:txXfrm>
    </dsp:sp>
    <dsp:sp modelId="{A4BA5189-77C3-4001-8E13-47C975657C69}">
      <dsp:nvSpPr>
        <dsp:cNvPr id="0" name=""/>
        <dsp:cNvSpPr/>
      </dsp:nvSpPr>
      <dsp:spPr>
        <a:xfrm>
          <a:off x="3512711" y="2702560"/>
          <a:ext cx="528258" cy="91440"/>
        </a:xfrm>
        <a:custGeom>
          <a:avLst/>
          <a:gdLst/>
          <a:ahLst/>
          <a:cxnLst/>
          <a:rect l="0" t="0" r="0" b="0"/>
          <a:pathLst>
            <a:path>
              <a:moveTo>
                <a:pt x="0" y="45720"/>
              </a:moveTo>
              <a:lnTo>
                <a:pt x="528258"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3762869" y="2745486"/>
        <a:ext cx="27942" cy="5588"/>
      </dsp:txXfrm>
    </dsp:sp>
    <dsp:sp modelId="{5EE8DADA-3CEF-401C-AED3-A06C64798B2B}">
      <dsp:nvSpPr>
        <dsp:cNvPr id="0" name=""/>
        <dsp:cNvSpPr/>
      </dsp:nvSpPr>
      <dsp:spPr>
        <a:xfrm>
          <a:off x="1084691" y="2019334"/>
          <a:ext cx="2429820" cy="1457892"/>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pl-PL" sz="1800" kern="1200">
              <a:solidFill>
                <a:srgbClr val="002060"/>
              </a:solidFill>
            </a:rPr>
            <a:t>Privatna ulaganja u iznosu jednakom javnoj potpori </a:t>
          </a:r>
          <a:endParaRPr lang="en-US" sz="1800" kern="1200">
            <a:solidFill>
              <a:srgbClr val="002060"/>
            </a:solidFill>
          </a:endParaRPr>
        </a:p>
      </dsp:txBody>
      <dsp:txXfrm>
        <a:off x="1084691" y="2019334"/>
        <a:ext cx="2429820" cy="1457892"/>
      </dsp:txXfrm>
    </dsp:sp>
    <dsp:sp modelId="{6061475C-EFAD-40B9-8181-FAF9ABE33300}">
      <dsp:nvSpPr>
        <dsp:cNvPr id="0" name=""/>
        <dsp:cNvSpPr/>
      </dsp:nvSpPr>
      <dsp:spPr>
        <a:xfrm>
          <a:off x="6501390" y="2702560"/>
          <a:ext cx="528258" cy="91440"/>
        </a:xfrm>
        <a:custGeom>
          <a:avLst/>
          <a:gdLst/>
          <a:ahLst/>
          <a:cxnLst/>
          <a:rect l="0" t="0" r="0" b="0"/>
          <a:pathLst>
            <a:path>
              <a:moveTo>
                <a:pt x="0" y="45720"/>
              </a:moveTo>
              <a:lnTo>
                <a:pt x="528258"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751547" y="2745486"/>
        <a:ext cx="27942" cy="5588"/>
      </dsp:txXfrm>
    </dsp:sp>
    <dsp:sp modelId="{A381EA03-210C-4CA4-A001-5B7DEC804660}">
      <dsp:nvSpPr>
        <dsp:cNvPr id="0" name=""/>
        <dsp:cNvSpPr/>
      </dsp:nvSpPr>
      <dsp:spPr>
        <a:xfrm>
          <a:off x="4073369" y="2019334"/>
          <a:ext cx="2429820" cy="1457892"/>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Mala i srednja poduzeća (MSP-ovi) koji uvode inovacije u proizvode ili procese</a:t>
          </a:r>
        </a:p>
      </dsp:txBody>
      <dsp:txXfrm>
        <a:off x="4073369" y="2019334"/>
        <a:ext cx="2429820" cy="1457892"/>
      </dsp:txXfrm>
    </dsp:sp>
    <dsp:sp modelId="{9C1E7148-9C4B-4F06-9632-6FD1752A689D}">
      <dsp:nvSpPr>
        <dsp:cNvPr id="0" name=""/>
        <dsp:cNvSpPr/>
      </dsp:nvSpPr>
      <dsp:spPr>
        <a:xfrm>
          <a:off x="2299601" y="3475426"/>
          <a:ext cx="5977357" cy="528258"/>
        </a:xfrm>
        <a:custGeom>
          <a:avLst/>
          <a:gdLst/>
          <a:ahLst/>
          <a:cxnLst/>
          <a:rect l="0" t="0" r="0" b="0"/>
          <a:pathLst>
            <a:path>
              <a:moveTo>
                <a:pt x="5977357" y="0"/>
              </a:moveTo>
              <a:lnTo>
                <a:pt x="5977357" y="281229"/>
              </a:lnTo>
              <a:lnTo>
                <a:pt x="0" y="281229"/>
              </a:lnTo>
              <a:lnTo>
                <a:pt x="0" y="528258"/>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5138194" y="3736761"/>
        <a:ext cx="300171" cy="5588"/>
      </dsp:txXfrm>
    </dsp:sp>
    <dsp:sp modelId="{0A81EE34-11FB-4BE3-BA8D-FE5B9B45003D}">
      <dsp:nvSpPr>
        <dsp:cNvPr id="0" name=""/>
        <dsp:cNvSpPr/>
      </dsp:nvSpPr>
      <dsp:spPr>
        <a:xfrm>
          <a:off x="7062048" y="2019334"/>
          <a:ext cx="2429820" cy="1457892"/>
        </a:xfrm>
        <a:prstGeom prst="rect">
          <a:avLst/>
        </a:prstGeom>
        <a:solidFill>
          <a:schemeClr val="bg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MSP-</a:t>
          </a:r>
          <a:r>
            <a:rPr lang="en-US" sz="1800" kern="1200" err="1">
              <a:solidFill>
                <a:srgbClr val="002060"/>
              </a:solidFill>
            </a:rPr>
            <a:t>ovi</a:t>
          </a:r>
          <a:r>
            <a:rPr lang="en-US" sz="1800" kern="1200">
              <a:solidFill>
                <a:srgbClr val="002060"/>
              </a:solidFill>
            </a:rPr>
            <a:t> koji </a:t>
          </a:r>
          <a:r>
            <a:rPr lang="en-US" sz="1800" kern="1200" err="1">
              <a:solidFill>
                <a:srgbClr val="002060"/>
              </a:solidFill>
            </a:rPr>
            <a:t>uvode</a:t>
          </a:r>
          <a:r>
            <a:rPr lang="en-US" sz="1800" kern="1200">
              <a:solidFill>
                <a:srgbClr val="002060"/>
              </a:solidFill>
            </a:rPr>
            <a:t> </a:t>
          </a:r>
          <a:r>
            <a:rPr lang="en-US" sz="1800" kern="1200" err="1">
              <a:solidFill>
                <a:srgbClr val="002060"/>
              </a:solidFill>
            </a:rPr>
            <a:t>marketinške</a:t>
          </a:r>
          <a:r>
            <a:rPr lang="en-US" sz="1800" kern="1200">
              <a:solidFill>
                <a:srgbClr val="002060"/>
              </a:solidFill>
            </a:rPr>
            <a:t> </a:t>
          </a:r>
          <a:r>
            <a:rPr lang="en-US" sz="1800" kern="1200" err="1">
              <a:solidFill>
                <a:srgbClr val="002060"/>
              </a:solidFill>
            </a:rPr>
            <a:t>ili</a:t>
          </a:r>
          <a:r>
            <a:rPr lang="en-US" sz="1800" kern="1200">
              <a:solidFill>
                <a:srgbClr val="002060"/>
              </a:solidFill>
            </a:rPr>
            <a:t> </a:t>
          </a:r>
          <a:r>
            <a:rPr lang="en-US" sz="1800" kern="1200" err="1">
              <a:solidFill>
                <a:srgbClr val="002060"/>
              </a:solidFill>
            </a:rPr>
            <a:t>organizacijske</a:t>
          </a:r>
          <a:r>
            <a:rPr lang="en-US" sz="1800" kern="1200">
              <a:solidFill>
                <a:srgbClr val="002060"/>
              </a:solidFill>
            </a:rPr>
            <a:t> </a:t>
          </a:r>
          <a:r>
            <a:rPr lang="en-US" sz="1800" kern="1200" err="1">
              <a:solidFill>
                <a:srgbClr val="002060"/>
              </a:solidFill>
            </a:rPr>
            <a:t>inovacije</a:t>
          </a:r>
          <a:endParaRPr lang="en-US" sz="1800" kern="1200">
            <a:solidFill>
              <a:srgbClr val="002060"/>
            </a:solidFill>
          </a:endParaRPr>
        </a:p>
      </dsp:txBody>
      <dsp:txXfrm>
        <a:off x="7062048" y="2019334"/>
        <a:ext cx="2429820" cy="1457892"/>
      </dsp:txXfrm>
    </dsp:sp>
    <dsp:sp modelId="{1483756F-C64C-48BF-831A-A1F89F48654D}">
      <dsp:nvSpPr>
        <dsp:cNvPr id="0" name=""/>
        <dsp:cNvSpPr/>
      </dsp:nvSpPr>
      <dsp:spPr>
        <a:xfrm>
          <a:off x="3512711" y="4719311"/>
          <a:ext cx="528258" cy="91440"/>
        </a:xfrm>
        <a:custGeom>
          <a:avLst/>
          <a:gdLst/>
          <a:ahLst/>
          <a:cxnLst/>
          <a:rect l="0" t="0" r="0" b="0"/>
          <a:pathLst>
            <a:path>
              <a:moveTo>
                <a:pt x="0" y="45720"/>
              </a:moveTo>
              <a:lnTo>
                <a:pt x="528258"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3762869" y="4762236"/>
        <a:ext cx="27942" cy="5588"/>
      </dsp:txXfrm>
    </dsp:sp>
    <dsp:sp modelId="{93814F06-DE7F-49FE-8909-99CCA1E3FDC0}">
      <dsp:nvSpPr>
        <dsp:cNvPr id="0" name=""/>
        <dsp:cNvSpPr/>
      </dsp:nvSpPr>
      <dsp:spPr>
        <a:xfrm>
          <a:off x="1084691" y="4036085"/>
          <a:ext cx="2429820" cy="145789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57150">
          <a:solidFill>
            <a:schemeClr val="bg1"/>
          </a:solidFill>
        </a:ln>
        <a:effectLst/>
      </dsp:spPr>
      <dsp:style>
        <a:lnRef idx="0">
          <a:scrgbClr r="0" g="0" b="0"/>
        </a:lnRef>
        <a:fillRef idx="0">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err="1">
              <a:solidFill>
                <a:srgbClr val="002060"/>
              </a:solidFill>
            </a:rPr>
            <a:t>Broj</a:t>
          </a:r>
          <a:r>
            <a:rPr lang="en-US" sz="1800" kern="1200">
              <a:solidFill>
                <a:srgbClr val="002060"/>
              </a:solidFill>
            </a:rPr>
            <a:t> </a:t>
          </a:r>
          <a:r>
            <a:rPr lang="en-US" sz="1800" kern="1200" err="1">
              <a:solidFill>
                <a:srgbClr val="002060"/>
              </a:solidFill>
            </a:rPr>
            <a:t>inovativnih</a:t>
          </a:r>
          <a:r>
            <a:rPr lang="en-US" sz="1800" kern="1200">
              <a:solidFill>
                <a:srgbClr val="002060"/>
              </a:solidFill>
            </a:rPr>
            <a:t> </a:t>
          </a:r>
          <a:r>
            <a:rPr lang="en-US" sz="1800" kern="1200" err="1">
              <a:solidFill>
                <a:srgbClr val="002060"/>
              </a:solidFill>
            </a:rPr>
            <a:t>proizvoda</a:t>
          </a:r>
          <a:r>
            <a:rPr lang="en-US" sz="1800" kern="1200">
              <a:solidFill>
                <a:srgbClr val="002060"/>
              </a:solidFill>
            </a:rPr>
            <a:t>, </a:t>
          </a:r>
          <a:r>
            <a:rPr lang="en-US" sz="1800" kern="1200" err="1">
              <a:solidFill>
                <a:srgbClr val="002060"/>
              </a:solidFill>
            </a:rPr>
            <a:t>usluga</a:t>
          </a:r>
          <a:r>
            <a:rPr lang="en-US" sz="1800" kern="1200">
              <a:solidFill>
                <a:srgbClr val="002060"/>
              </a:solidFill>
            </a:rPr>
            <a:t> </a:t>
          </a:r>
          <a:r>
            <a:rPr lang="en-US" sz="1800" kern="1200" err="1">
              <a:solidFill>
                <a:srgbClr val="002060"/>
              </a:solidFill>
            </a:rPr>
            <a:t>ili</a:t>
          </a:r>
          <a:r>
            <a:rPr lang="en-US" sz="1800" kern="1200">
              <a:solidFill>
                <a:srgbClr val="002060"/>
              </a:solidFill>
            </a:rPr>
            <a:t> </a:t>
          </a:r>
          <a:r>
            <a:rPr lang="en-US" sz="1800" kern="1200" err="1">
              <a:solidFill>
                <a:srgbClr val="002060"/>
              </a:solidFill>
            </a:rPr>
            <a:t>procesa</a:t>
          </a:r>
          <a:r>
            <a:rPr lang="en-US" sz="1800" kern="1200">
              <a:solidFill>
                <a:srgbClr val="002060"/>
              </a:solidFill>
            </a:rPr>
            <a:t> koji se </a:t>
          </a:r>
          <a:r>
            <a:rPr lang="en-US" sz="1800" kern="1200" err="1">
              <a:solidFill>
                <a:srgbClr val="002060"/>
              </a:solidFill>
            </a:rPr>
            <a:t>razvijaju</a:t>
          </a:r>
          <a:r>
            <a:rPr lang="en-US" sz="1800" kern="1200">
              <a:solidFill>
                <a:srgbClr val="002060"/>
              </a:solidFill>
            </a:rPr>
            <a:t> </a:t>
          </a:r>
          <a:r>
            <a:rPr lang="en-US" sz="1800" kern="1200" err="1">
              <a:solidFill>
                <a:srgbClr val="002060"/>
              </a:solidFill>
            </a:rPr>
            <a:t>projektom</a:t>
          </a:r>
          <a:endParaRPr lang="en-US" sz="1800" kern="1200">
            <a:solidFill>
              <a:srgbClr val="002060"/>
            </a:solidFill>
          </a:endParaRPr>
        </a:p>
      </dsp:txBody>
      <dsp:txXfrm>
        <a:off x="1084691" y="4036085"/>
        <a:ext cx="2429820" cy="1457892"/>
      </dsp:txXfrm>
    </dsp:sp>
    <dsp:sp modelId="{428BC064-1038-498B-BE88-8A7CF5D92361}">
      <dsp:nvSpPr>
        <dsp:cNvPr id="0" name=""/>
        <dsp:cNvSpPr/>
      </dsp:nvSpPr>
      <dsp:spPr>
        <a:xfrm>
          <a:off x="6501390" y="4719311"/>
          <a:ext cx="528258" cy="91440"/>
        </a:xfrm>
        <a:custGeom>
          <a:avLst/>
          <a:gdLst/>
          <a:ahLst/>
          <a:cxnLst/>
          <a:rect l="0" t="0" r="0" b="0"/>
          <a:pathLst>
            <a:path>
              <a:moveTo>
                <a:pt x="0" y="45720"/>
              </a:moveTo>
              <a:lnTo>
                <a:pt x="528258"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6751547" y="4762236"/>
        <a:ext cx="27942" cy="5588"/>
      </dsp:txXfrm>
    </dsp:sp>
    <dsp:sp modelId="{0A2855D0-E436-469D-B416-B8E406A02220}">
      <dsp:nvSpPr>
        <dsp:cNvPr id="0" name=""/>
        <dsp:cNvSpPr/>
      </dsp:nvSpPr>
      <dsp:spPr>
        <a:xfrm>
          <a:off x="4073369" y="4036085"/>
          <a:ext cx="2429820" cy="145789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Broj ostvarenih transfera tehnologije</a:t>
          </a:r>
        </a:p>
      </dsp:txBody>
      <dsp:txXfrm>
        <a:off x="4073369" y="4036085"/>
        <a:ext cx="2429820" cy="1457892"/>
      </dsp:txXfrm>
    </dsp:sp>
    <dsp:sp modelId="{F9082505-31AD-42B4-8487-1C3F1F36CA1B}">
      <dsp:nvSpPr>
        <dsp:cNvPr id="0" name=""/>
        <dsp:cNvSpPr/>
      </dsp:nvSpPr>
      <dsp:spPr>
        <a:xfrm>
          <a:off x="7062048" y="4036085"/>
          <a:ext cx="2429820" cy="145789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063" tIns="124978" rIns="119063" bIns="124978"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Broj podnesenih prijava za intelektualno vlasništvo</a:t>
          </a:r>
        </a:p>
      </dsp:txBody>
      <dsp:txXfrm>
        <a:off x="7062048" y="4036085"/>
        <a:ext cx="2429820" cy="1457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65F5-33DB-4CE3-BC84-A02FB34462E4}">
      <dsp:nvSpPr>
        <dsp:cNvPr id="0" name=""/>
        <dsp:cNvSpPr/>
      </dsp:nvSpPr>
      <dsp:spPr>
        <a:xfrm>
          <a:off x="1991393" y="1223341"/>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1266778"/>
        <a:ext cx="22834" cy="4566"/>
      </dsp:txXfrm>
    </dsp:sp>
    <dsp:sp modelId="{14B845F4-D5E0-48F3-A697-0A2A31924A70}">
      <dsp:nvSpPr>
        <dsp:cNvPr id="0" name=""/>
        <dsp:cNvSpPr/>
      </dsp:nvSpPr>
      <dsp:spPr>
        <a:xfrm>
          <a:off x="7586" y="673379"/>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Predstečajni</a:t>
          </a:r>
          <a:r>
            <a:rPr lang="en-US" sz="1600" kern="1200">
              <a:latin typeface="+mn-lt"/>
            </a:rPr>
            <a:t> </a:t>
          </a:r>
          <a:r>
            <a:rPr lang="en-US" sz="1600" kern="1200" err="1">
              <a:latin typeface="+mn-lt"/>
            </a:rPr>
            <a:t>postupak</a:t>
          </a:r>
          <a:r>
            <a:rPr lang="en-US" sz="1600" kern="1200">
              <a:latin typeface="+mn-lt"/>
            </a:rPr>
            <a:t>, </a:t>
          </a:r>
          <a:r>
            <a:rPr lang="en-US" sz="1600" kern="1200" err="1">
              <a:latin typeface="+mn-lt"/>
            </a:rPr>
            <a:t>stečajni</a:t>
          </a:r>
          <a:r>
            <a:rPr lang="en-US" sz="1600" kern="1200">
              <a:latin typeface="+mn-lt"/>
            </a:rPr>
            <a:t> </a:t>
          </a:r>
          <a:r>
            <a:rPr lang="en-US" sz="1600" kern="1200" err="1">
              <a:latin typeface="+mn-lt"/>
            </a:rPr>
            <a:t>postupak</a:t>
          </a:r>
          <a:endParaRPr lang="en-US" sz="1600" kern="1200">
            <a:latin typeface="+mn-lt"/>
          </a:endParaRPr>
        </a:p>
      </dsp:txBody>
      <dsp:txXfrm>
        <a:off x="7586" y="673379"/>
        <a:ext cx="1985607" cy="1191364"/>
      </dsp:txXfrm>
    </dsp:sp>
    <dsp:sp modelId="{2EBF685B-79DB-47E7-ACB5-25908764C908}">
      <dsp:nvSpPr>
        <dsp:cNvPr id="0" name=""/>
        <dsp:cNvSpPr/>
      </dsp:nvSpPr>
      <dsp:spPr>
        <a:xfrm>
          <a:off x="4433690" y="1223341"/>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1266778"/>
        <a:ext cx="22834" cy="4566"/>
      </dsp:txXfrm>
    </dsp:sp>
    <dsp:sp modelId="{345148A7-BCC5-46E1-8641-89647901C5ED}">
      <dsp:nvSpPr>
        <dsp:cNvPr id="0" name=""/>
        <dsp:cNvSpPr/>
      </dsp:nvSpPr>
      <dsp:spPr>
        <a:xfrm>
          <a:off x="2449883" y="673379"/>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Pravomoćna osuđujuća presuda za određena KD</a:t>
          </a:r>
        </a:p>
      </dsp:txBody>
      <dsp:txXfrm>
        <a:off x="2449883" y="673379"/>
        <a:ext cx="1985607" cy="1191364"/>
      </dsp:txXfrm>
    </dsp:sp>
    <dsp:sp modelId="{94EC575B-716F-486F-9FF5-2301A48CF3DF}">
      <dsp:nvSpPr>
        <dsp:cNvPr id="0" name=""/>
        <dsp:cNvSpPr/>
      </dsp:nvSpPr>
      <dsp:spPr>
        <a:xfrm>
          <a:off x="6875988" y="1223341"/>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77615" y="1266778"/>
        <a:ext cx="22834" cy="4566"/>
      </dsp:txXfrm>
    </dsp:sp>
    <dsp:sp modelId="{56D86A4A-D860-4D20-8315-7BD7A645F5D7}">
      <dsp:nvSpPr>
        <dsp:cNvPr id="0" name=""/>
        <dsp:cNvSpPr/>
      </dsp:nvSpPr>
      <dsp:spPr>
        <a:xfrm>
          <a:off x="4892180" y="673379"/>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Kršenje etičkih standarda profesije</a:t>
          </a:r>
          <a:endParaRPr lang="en-US" sz="1600" kern="1200">
            <a:latin typeface="+mn-lt"/>
          </a:endParaRPr>
        </a:p>
      </dsp:txBody>
      <dsp:txXfrm>
        <a:off x="4892180" y="673379"/>
        <a:ext cx="1985607" cy="1191364"/>
      </dsp:txXfrm>
    </dsp:sp>
    <dsp:sp modelId="{EF160811-5D00-4E5B-9A6E-D3552EB61CAD}">
      <dsp:nvSpPr>
        <dsp:cNvPr id="0" name=""/>
        <dsp:cNvSpPr/>
      </dsp:nvSpPr>
      <dsp:spPr>
        <a:xfrm>
          <a:off x="9318285" y="1223341"/>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519913" y="1266778"/>
        <a:ext cx="22834" cy="4566"/>
      </dsp:txXfrm>
    </dsp:sp>
    <dsp:sp modelId="{681A5737-0AD5-4F3E-9CD6-3B0789048B3E}">
      <dsp:nvSpPr>
        <dsp:cNvPr id="0" name=""/>
        <dsp:cNvSpPr/>
      </dsp:nvSpPr>
      <dsp:spPr>
        <a:xfrm>
          <a:off x="7334478" y="673379"/>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Pravomoćna presuda za povredu načela Ugovora o EU I Povelje EU </a:t>
          </a:r>
          <a:endParaRPr lang="en-US" sz="1600" kern="1200">
            <a:latin typeface="+mn-lt"/>
          </a:endParaRPr>
        </a:p>
      </dsp:txBody>
      <dsp:txXfrm>
        <a:off x="7334478" y="673379"/>
        <a:ext cx="1985607" cy="1191364"/>
      </dsp:txXfrm>
    </dsp:sp>
    <dsp:sp modelId="{C9999512-77C4-4D31-B76A-98787D3C2315}">
      <dsp:nvSpPr>
        <dsp:cNvPr id="0" name=""/>
        <dsp:cNvSpPr/>
      </dsp:nvSpPr>
      <dsp:spPr>
        <a:xfrm>
          <a:off x="1000389" y="1862943"/>
          <a:ext cx="9769189" cy="426089"/>
        </a:xfrm>
        <a:custGeom>
          <a:avLst/>
          <a:gdLst/>
          <a:ahLst/>
          <a:cxnLst/>
          <a:rect l="0" t="0" r="0" b="0"/>
          <a:pathLst>
            <a:path>
              <a:moveTo>
                <a:pt x="9769189" y="0"/>
              </a:moveTo>
              <a:lnTo>
                <a:pt x="9769189" y="230144"/>
              </a:lnTo>
              <a:lnTo>
                <a:pt x="0" y="230144"/>
              </a:lnTo>
              <a:lnTo>
                <a:pt x="0" y="42608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40488" y="2073705"/>
        <a:ext cx="488992" cy="4566"/>
      </dsp:txXfrm>
    </dsp:sp>
    <dsp:sp modelId="{A1D065C0-8D59-4977-91BE-4D62B7C09DE3}">
      <dsp:nvSpPr>
        <dsp:cNvPr id="0" name=""/>
        <dsp:cNvSpPr/>
      </dsp:nvSpPr>
      <dsp:spPr>
        <a:xfrm>
          <a:off x="9776775" y="673379"/>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Neispunjenje isplate plaće zaposlenicima, doprinosa</a:t>
          </a:r>
          <a:r>
            <a:rPr lang="en-US" sz="1600" kern="1200">
              <a:latin typeface="+mn-lt"/>
            </a:rPr>
            <a:t>, </a:t>
          </a:r>
          <a:r>
            <a:rPr lang="en-US" sz="1600" kern="1200" err="1">
              <a:latin typeface="+mn-lt"/>
            </a:rPr>
            <a:t>poreza</a:t>
          </a:r>
          <a:endParaRPr lang="en-US" sz="1600" kern="1200">
            <a:latin typeface="+mn-lt"/>
          </a:endParaRPr>
        </a:p>
      </dsp:txBody>
      <dsp:txXfrm>
        <a:off x="9776775" y="673379"/>
        <a:ext cx="1985607" cy="1191364"/>
      </dsp:txXfrm>
    </dsp:sp>
    <dsp:sp modelId="{607EDCE4-3604-4B63-BE3A-E504AF0EEC47}">
      <dsp:nvSpPr>
        <dsp:cNvPr id="0" name=""/>
        <dsp:cNvSpPr/>
      </dsp:nvSpPr>
      <dsp:spPr>
        <a:xfrm>
          <a:off x="1991393" y="2871396"/>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2914832"/>
        <a:ext cx="22834" cy="4566"/>
      </dsp:txXfrm>
    </dsp:sp>
    <dsp:sp modelId="{B5B41842-C039-421B-A3D3-2FA7659A7197}">
      <dsp:nvSpPr>
        <dsp:cNvPr id="0" name=""/>
        <dsp:cNvSpPr/>
      </dsp:nvSpPr>
      <dsp:spPr>
        <a:xfrm>
          <a:off x="7586" y="2321433"/>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666750">
            <a:lnSpc>
              <a:spcPct val="90000"/>
            </a:lnSpc>
            <a:spcBef>
              <a:spcPct val="0"/>
            </a:spcBef>
            <a:spcAft>
              <a:spcPct val="35000"/>
            </a:spcAft>
            <a:buNone/>
          </a:pPr>
          <a:r>
            <a:rPr lang="hr-HR" sz="1500" kern="1200">
              <a:latin typeface="+mn-lt"/>
            </a:rPr>
            <a:t>Osnivanje fiktivnog gospodarskog subjekta radi izbjegavanja obaveza</a:t>
          </a:r>
          <a:endParaRPr lang="en-US" sz="1500" kern="1200">
            <a:latin typeface="+mn-lt"/>
          </a:endParaRPr>
        </a:p>
      </dsp:txBody>
      <dsp:txXfrm>
        <a:off x="7586" y="2321433"/>
        <a:ext cx="1985607" cy="1191364"/>
      </dsp:txXfrm>
    </dsp:sp>
    <dsp:sp modelId="{53463361-19C1-4B6F-8131-BC894B97E55F}">
      <dsp:nvSpPr>
        <dsp:cNvPr id="0" name=""/>
        <dsp:cNvSpPr/>
      </dsp:nvSpPr>
      <dsp:spPr>
        <a:xfrm>
          <a:off x="4433690" y="2871396"/>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2914832"/>
        <a:ext cx="22834" cy="4566"/>
      </dsp:txXfrm>
    </dsp:sp>
    <dsp:sp modelId="{C0336FAA-6036-4A14-A80C-E70F127A396A}">
      <dsp:nvSpPr>
        <dsp:cNvPr id="0" name=""/>
        <dsp:cNvSpPr/>
      </dsp:nvSpPr>
      <dsp:spPr>
        <a:xfrm>
          <a:off x="2449883" y="2321433"/>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Sukob</a:t>
          </a:r>
          <a:r>
            <a:rPr lang="en-US" sz="1600" kern="1200">
              <a:latin typeface="+mn-lt"/>
            </a:rPr>
            <a:t> </a:t>
          </a:r>
          <a:r>
            <a:rPr lang="en-US" sz="1600" kern="1200" err="1">
              <a:latin typeface="+mn-lt"/>
            </a:rPr>
            <a:t>interesa</a:t>
          </a:r>
          <a:endParaRPr lang="en-US" sz="1600" kern="1200">
            <a:latin typeface="+mn-lt"/>
          </a:endParaRPr>
        </a:p>
      </dsp:txBody>
      <dsp:txXfrm>
        <a:off x="2449883" y="2321433"/>
        <a:ext cx="1985607" cy="1191364"/>
      </dsp:txXfrm>
    </dsp:sp>
    <dsp:sp modelId="{17E55D43-9EEF-4C70-BC50-7D8442188679}">
      <dsp:nvSpPr>
        <dsp:cNvPr id="0" name=""/>
        <dsp:cNvSpPr/>
      </dsp:nvSpPr>
      <dsp:spPr>
        <a:xfrm>
          <a:off x="6875988" y="2871396"/>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77615" y="2914832"/>
        <a:ext cx="22834" cy="4566"/>
      </dsp:txXfrm>
    </dsp:sp>
    <dsp:sp modelId="{B09263E8-34EF-4147-91C4-BE0D44542567}">
      <dsp:nvSpPr>
        <dsp:cNvPr id="0" name=""/>
        <dsp:cNvSpPr/>
      </dsp:nvSpPr>
      <dsp:spPr>
        <a:xfrm>
          <a:off x="4892180" y="2321433"/>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Neispunjavanje obveza u skladu s naloženim povratom</a:t>
          </a:r>
        </a:p>
      </dsp:txBody>
      <dsp:txXfrm>
        <a:off x="4892180" y="2321433"/>
        <a:ext cx="1985607" cy="1191364"/>
      </dsp:txXfrm>
    </dsp:sp>
    <dsp:sp modelId="{7AF80E70-6ABC-42C3-8073-72DCFA5E079B}">
      <dsp:nvSpPr>
        <dsp:cNvPr id="0" name=""/>
        <dsp:cNvSpPr/>
      </dsp:nvSpPr>
      <dsp:spPr>
        <a:xfrm>
          <a:off x="9318285" y="2871396"/>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9519913" y="2914832"/>
        <a:ext cx="22834" cy="4566"/>
      </dsp:txXfrm>
    </dsp:sp>
    <dsp:sp modelId="{A6B76FCC-FF2F-4A35-A7C1-CA4CED0AED8E}">
      <dsp:nvSpPr>
        <dsp:cNvPr id="0" name=""/>
        <dsp:cNvSpPr/>
      </dsp:nvSpPr>
      <dsp:spPr>
        <a:xfrm>
          <a:off x="7334478" y="2321433"/>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Poduzetnik u teškoćama</a:t>
          </a:r>
        </a:p>
      </dsp:txBody>
      <dsp:txXfrm>
        <a:off x="7334478" y="2321433"/>
        <a:ext cx="1985607" cy="1191364"/>
      </dsp:txXfrm>
    </dsp:sp>
    <dsp:sp modelId="{7E55AD16-020F-4589-91D7-73255DC1DE63}">
      <dsp:nvSpPr>
        <dsp:cNvPr id="0" name=""/>
        <dsp:cNvSpPr/>
      </dsp:nvSpPr>
      <dsp:spPr>
        <a:xfrm>
          <a:off x="1000389" y="3510998"/>
          <a:ext cx="9769189" cy="426089"/>
        </a:xfrm>
        <a:custGeom>
          <a:avLst/>
          <a:gdLst/>
          <a:ahLst/>
          <a:cxnLst/>
          <a:rect l="0" t="0" r="0" b="0"/>
          <a:pathLst>
            <a:path>
              <a:moveTo>
                <a:pt x="9769189" y="0"/>
              </a:moveTo>
              <a:lnTo>
                <a:pt x="9769189" y="230144"/>
              </a:lnTo>
              <a:lnTo>
                <a:pt x="0" y="230144"/>
              </a:lnTo>
              <a:lnTo>
                <a:pt x="0" y="426089"/>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5640488" y="3721759"/>
        <a:ext cx="488992" cy="4566"/>
      </dsp:txXfrm>
    </dsp:sp>
    <dsp:sp modelId="{6C4CE6E8-6417-4EE3-A494-D8F1271A927B}">
      <dsp:nvSpPr>
        <dsp:cNvPr id="0" name=""/>
        <dsp:cNvSpPr/>
      </dsp:nvSpPr>
      <dsp:spPr>
        <a:xfrm>
          <a:off x="9776775" y="2321433"/>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err="1">
              <a:latin typeface="+mn-lt"/>
            </a:rPr>
            <a:t>Nije</a:t>
          </a:r>
          <a:r>
            <a:rPr lang="en-US" sz="1600" kern="1200">
              <a:latin typeface="+mn-lt"/>
            </a:rPr>
            <a:t> </a:t>
          </a:r>
          <a:r>
            <a:rPr lang="en-US" sz="1600" kern="1200" err="1">
              <a:latin typeface="+mn-lt"/>
            </a:rPr>
            <a:t>registriran</a:t>
          </a:r>
          <a:r>
            <a:rPr lang="en-US" sz="1600" kern="1200">
              <a:latin typeface="+mn-lt"/>
            </a:rPr>
            <a:t> za </a:t>
          </a:r>
          <a:r>
            <a:rPr lang="en-US" sz="1600" kern="1200" err="1">
              <a:latin typeface="+mn-lt"/>
            </a:rPr>
            <a:t>prihvatljive</a:t>
          </a:r>
          <a:r>
            <a:rPr lang="en-US" sz="1600" kern="1200">
              <a:latin typeface="+mn-lt"/>
            </a:rPr>
            <a:t> </a:t>
          </a:r>
          <a:r>
            <a:rPr lang="en-US" sz="1600" kern="1200" err="1">
              <a:latin typeface="+mn-lt"/>
            </a:rPr>
            <a:t>djelatnosti</a:t>
          </a:r>
          <a:r>
            <a:rPr lang="en-US" sz="1600" kern="1200">
              <a:latin typeface="+mn-lt"/>
            </a:rPr>
            <a:t> u </a:t>
          </a:r>
          <a:r>
            <a:rPr lang="en-US" sz="1600" kern="1200" err="1">
              <a:latin typeface="+mn-lt"/>
            </a:rPr>
            <a:t>kojima</a:t>
          </a:r>
          <a:r>
            <a:rPr lang="en-US" sz="1600" kern="1200">
              <a:latin typeface="+mn-lt"/>
            </a:rPr>
            <a:t> </a:t>
          </a:r>
          <a:r>
            <a:rPr lang="en-US" sz="1600" kern="1200" err="1">
              <a:latin typeface="+mn-lt"/>
            </a:rPr>
            <a:t>provodi</a:t>
          </a:r>
          <a:r>
            <a:rPr lang="en-US" sz="1600" kern="1200">
              <a:latin typeface="+mn-lt"/>
            </a:rPr>
            <a:t> </a:t>
          </a:r>
          <a:r>
            <a:rPr lang="en-US" sz="1600" kern="1200" err="1">
              <a:latin typeface="+mn-lt"/>
            </a:rPr>
            <a:t>projekt</a:t>
          </a:r>
          <a:endParaRPr lang="en-US" sz="1600" kern="1200">
            <a:latin typeface="+mn-lt"/>
          </a:endParaRPr>
        </a:p>
      </dsp:txBody>
      <dsp:txXfrm>
        <a:off x="9776775" y="2321433"/>
        <a:ext cx="1985607" cy="1191364"/>
      </dsp:txXfrm>
    </dsp:sp>
    <dsp:sp modelId="{5ADACA37-EF0B-4F3F-B839-25BBCB9B860D}">
      <dsp:nvSpPr>
        <dsp:cNvPr id="0" name=""/>
        <dsp:cNvSpPr/>
      </dsp:nvSpPr>
      <dsp:spPr>
        <a:xfrm>
          <a:off x="1991393" y="4519450"/>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2193021" y="4562886"/>
        <a:ext cx="22834" cy="4566"/>
      </dsp:txXfrm>
    </dsp:sp>
    <dsp:sp modelId="{C839BFB0-8853-47F6-B3FE-CF0699E47D19}">
      <dsp:nvSpPr>
        <dsp:cNvPr id="0" name=""/>
        <dsp:cNvSpPr/>
      </dsp:nvSpPr>
      <dsp:spPr>
        <a:xfrm>
          <a:off x="7586" y="3969488"/>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Dostavljene lažne informacije</a:t>
          </a:r>
          <a:endParaRPr lang="en-US" sz="1600" kern="1200">
            <a:latin typeface="+mn-lt"/>
          </a:endParaRPr>
        </a:p>
      </dsp:txBody>
      <dsp:txXfrm>
        <a:off x="7586" y="3969488"/>
        <a:ext cx="1985607" cy="1191364"/>
      </dsp:txXfrm>
    </dsp:sp>
    <dsp:sp modelId="{57A3CBB3-A952-4969-A46D-13F4E04A1F66}">
      <dsp:nvSpPr>
        <dsp:cNvPr id="0" name=""/>
        <dsp:cNvSpPr/>
      </dsp:nvSpPr>
      <dsp:spPr>
        <a:xfrm>
          <a:off x="4433690" y="4519450"/>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4635318" y="4562886"/>
        <a:ext cx="22834" cy="4566"/>
      </dsp:txXfrm>
    </dsp:sp>
    <dsp:sp modelId="{F445E028-5181-4BAC-846A-1E3CF9A02389}">
      <dsp:nvSpPr>
        <dsp:cNvPr id="0" name=""/>
        <dsp:cNvSpPr/>
      </dsp:nvSpPr>
      <dsp:spPr>
        <a:xfrm>
          <a:off x="2449883" y="3969488"/>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a:latin typeface="+mn-lt"/>
            </a:rPr>
            <a:t>Nema stabilne i dostatne izvore financiranja</a:t>
          </a:r>
          <a:endParaRPr lang="en-US" sz="1600" kern="1200">
            <a:latin typeface="+mn-lt"/>
          </a:endParaRPr>
        </a:p>
      </dsp:txBody>
      <dsp:txXfrm>
        <a:off x="2449883" y="3969488"/>
        <a:ext cx="1985607" cy="1191364"/>
      </dsp:txXfrm>
    </dsp:sp>
    <dsp:sp modelId="{AE8E4D9E-117A-4A80-9168-20A000E5155E}">
      <dsp:nvSpPr>
        <dsp:cNvPr id="0" name=""/>
        <dsp:cNvSpPr/>
      </dsp:nvSpPr>
      <dsp:spPr>
        <a:xfrm>
          <a:off x="6875988" y="4519450"/>
          <a:ext cx="426089" cy="91440"/>
        </a:xfrm>
        <a:custGeom>
          <a:avLst/>
          <a:gdLst/>
          <a:ahLst/>
          <a:cxnLst/>
          <a:rect l="0" t="0" r="0" b="0"/>
          <a:pathLst>
            <a:path>
              <a:moveTo>
                <a:pt x="0" y="45720"/>
              </a:moveTo>
              <a:lnTo>
                <a:pt x="42608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Century Gothic" panose="020B0502020202020204" pitchFamily="34" charset="0"/>
          </a:endParaRPr>
        </a:p>
      </dsp:txBody>
      <dsp:txXfrm>
        <a:off x="7077615" y="4562886"/>
        <a:ext cx="22834" cy="4566"/>
      </dsp:txXfrm>
    </dsp:sp>
    <dsp:sp modelId="{2DF89ED5-1144-4858-9341-21631DFCBC06}">
      <dsp:nvSpPr>
        <dsp:cNvPr id="0" name=""/>
        <dsp:cNvSpPr/>
      </dsp:nvSpPr>
      <dsp:spPr>
        <a:xfrm>
          <a:off x="4892180" y="3969488"/>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GB" sz="1600" kern="1200" err="1">
              <a:latin typeface="+mn-lt"/>
            </a:rPr>
            <a:t>Nema</a:t>
          </a:r>
          <a:r>
            <a:rPr lang="en-GB" sz="1600" kern="1200">
              <a:latin typeface="+mn-lt"/>
            </a:rPr>
            <a:t> </a:t>
          </a:r>
          <a:r>
            <a:rPr lang="en-GB" sz="1600" kern="1200" err="1">
              <a:latin typeface="+mn-lt"/>
            </a:rPr>
            <a:t>registriranu</a:t>
          </a:r>
          <a:r>
            <a:rPr lang="en-GB" sz="1600" kern="1200">
              <a:latin typeface="+mn-lt"/>
            </a:rPr>
            <a:t> </a:t>
          </a:r>
          <a:r>
            <a:rPr lang="en-GB" sz="1600" kern="1200" err="1">
              <a:latin typeface="+mn-lt"/>
            </a:rPr>
            <a:t>poslovnu</a:t>
          </a:r>
          <a:r>
            <a:rPr lang="en-GB" sz="1600" kern="1200">
              <a:latin typeface="+mn-lt"/>
            </a:rPr>
            <a:t> </a:t>
          </a:r>
          <a:r>
            <a:rPr lang="en-GB" sz="1600" kern="1200" err="1">
              <a:latin typeface="+mn-lt"/>
            </a:rPr>
            <a:t>jedinicu</a:t>
          </a:r>
          <a:r>
            <a:rPr lang="en-GB" sz="1600" kern="1200">
              <a:latin typeface="+mn-lt"/>
            </a:rPr>
            <a:t> u </a:t>
          </a:r>
          <a:r>
            <a:rPr lang="en-GB" sz="1600" kern="1200" err="1">
              <a:latin typeface="+mn-lt"/>
            </a:rPr>
            <a:t>trenutku</a:t>
          </a:r>
          <a:r>
            <a:rPr lang="en-GB" sz="1600" kern="1200">
              <a:latin typeface="+mn-lt"/>
            </a:rPr>
            <a:t> </a:t>
          </a:r>
          <a:r>
            <a:rPr lang="en-GB" sz="1600" kern="1200" err="1">
              <a:latin typeface="+mn-lt"/>
            </a:rPr>
            <a:t>plaćanja</a:t>
          </a:r>
          <a:r>
            <a:rPr lang="en-GB" sz="1600" kern="1200">
              <a:latin typeface="+mn-lt"/>
            </a:rPr>
            <a:t> </a:t>
          </a:r>
          <a:endParaRPr lang="en-US" sz="1600" kern="1200">
            <a:latin typeface="+mn-lt"/>
          </a:endParaRPr>
        </a:p>
      </dsp:txBody>
      <dsp:txXfrm>
        <a:off x="4892180" y="3969488"/>
        <a:ext cx="1985607" cy="1191364"/>
      </dsp:txXfrm>
    </dsp:sp>
    <dsp:sp modelId="{23A0B93D-8900-43F8-B79A-F9D6A7DF2571}">
      <dsp:nvSpPr>
        <dsp:cNvPr id="0" name=""/>
        <dsp:cNvSpPr/>
      </dsp:nvSpPr>
      <dsp:spPr>
        <a:xfrm>
          <a:off x="7334478" y="3969488"/>
          <a:ext cx="1985607" cy="11913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296" tIns="102130" rIns="97296" bIns="102130" numCol="1" spcCol="1270" anchor="ctr" anchorCtr="0">
          <a:noAutofit/>
        </a:bodyPr>
        <a:lstStyle/>
        <a:p>
          <a:pPr marL="0" lvl="0" indent="0" algn="ctr" defTabSz="711200">
            <a:lnSpc>
              <a:spcPct val="90000"/>
            </a:lnSpc>
            <a:spcBef>
              <a:spcPct val="0"/>
            </a:spcBef>
            <a:spcAft>
              <a:spcPct val="35000"/>
            </a:spcAft>
            <a:buNone/>
          </a:pPr>
          <a:r>
            <a:rPr lang="en-US" sz="1600" kern="1200">
              <a:latin typeface="+mn-lt"/>
            </a:rPr>
            <a:t>Dvostruko financiranje</a:t>
          </a:r>
        </a:p>
      </dsp:txBody>
      <dsp:txXfrm>
        <a:off x="7334478" y="3969488"/>
        <a:ext cx="1985607" cy="11913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25161-F051-4A3B-9B7F-72F79EB2FFFF}">
      <dsp:nvSpPr>
        <dsp:cNvPr id="0" name=""/>
        <dsp:cNvSpPr/>
      </dsp:nvSpPr>
      <dsp:spPr>
        <a:xfrm>
          <a:off x="237266" y="195"/>
          <a:ext cx="2615940" cy="156956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Poslovan</a:t>
          </a:r>
          <a:r>
            <a:rPr lang="en-GB" sz="1600" kern="1200">
              <a:latin typeface="+mn-lt"/>
            </a:rPr>
            <a:t>je </a:t>
          </a:r>
          <a:r>
            <a:rPr lang="hr-HR" sz="1600" kern="1200">
              <a:latin typeface="+mn-lt"/>
            </a:rPr>
            <a:t>nekretninama </a:t>
          </a:r>
          <a:endParaRPr lang="en-US" sz="1600" kern="1200">
            <a:latin typeface="+mn-lt"/>
          </a:endParaRPr>
        </a:p>
      </dsp:txBody>
      <dsp:txXfrm>
        <a:off x="237266" y="195"/>
        <a:ext cx="2615940" cy="1569564"/>
      </dsp:txXfrm>
    </dsp:sp>
    <dsp:sp modelId="{B3EFE37B-FA78-45C3-8EF8-841401E9604E}">
      <dsp:nvSpPr>
        <dsp:cNvPr id="0" name=""/>
        <dsp:cNvSpPr/>
      </dsp:nvSpPr>
      <dsp:spPr>
        <a:xfrm>
          <a:off x="3114800" y="195"/>
          <a:ext cx="2615940" cy="156956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Djelatnosti kockanja i klađenja </a:t>
          </a:r>
          <a:endParaRPr lang="en-US" sz="1600" kern="1200">
            <a:latin typeface="+mn-lt"/>
          </a:endParaRPr>
        </a:p>
      </dsp:txBody>
      <dsp:txXfrm>
        <a:off x="3114800" y="195"/>
        <a:ext cx="2615940" cy="1569564"/>
      </dsp:txXfrm>
    </dsp:sp>
    <dsp:sp modelId="{CC0EAA81-1AEF-4934-B719-B444376768AA}">
      <dsp:nvSpPr>
        <dsp:cNvPr id="0" name=""/>
        <dsp:cNvSpPr/>
      </dsp:nvSpPr>
      <dsp:spPr>
        <a:xfrm>
          <a:off x="5992335" y="195"/>
          <a:ext cx="2615940" cy="156956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Financijske djelatnosti i djelatnosti osiguranja </a:t>
          </a:r>
          <a:endParaRPr lang="en-US" sz="1600" kern="1200">
            <a:latin typeface="+mn-lt"/>
          </a:endParaRPr>
        </a:p>
      </dsp:txBody>
      <dsp:txXfrm>
        <a:off x="5992335" y="195"/>
        <a:ext cx="2615940" cy="1569564"/>
      </dsp:txXfrm>
    </dsp:sp>
    <dsp:sp modelId="{C4173F8B-A70A-478F-A523-285559CC870D}">
      <dsp:nvSpPr>
        <dsp:cNvPr id="0" name=""/>
        <dsp:cNvSpPr/>
      </dsp:nvSpPr>
      <dsp:spPr>
        <a:xfrm>
          <a:off x="8869870" y="195"/>
          <a:ext cx="2615940" cy="156956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Pravne i računovodstvene djelatnosti</a:t>
          </a:r>
          <a:endParaRPr lang="en-US" sz="1600" kern="1200">
            <a:latin typeface="+mn-lt"/>
          </a:endParaRPr>
        </a:p>
      </dsp:txBody>
      <dsp:txXfrm>
        <a:off x="8869870" y="195"/>
        <a:ext cx="2615940" cy="1569564"/>
      </dsp:txXfrm>
    </dsp:sp>
    <dsp:sp modelId="{4413737B-E45A-478F-8A18-2D6E63D047F5}">
      <dsp:nvSpPr>
        <dsp:cNvPr id="0" name=""/>
        <dsp:cNvSpPr/>
      </dsp:nvSpPr>
      <dsp:spPr>
        <a:xfrm>
          <a:off x="237266" y="1831353"/>
          <a:ext cx="2615940" cy="156956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Trgovanja  ili proizvodnje robe vojne namjene, obrambenih proizvoda i nevojnih ubojitih sredstava</a:t>
          </a:r>
          <a:endParaRPr lang="en-US" sz="1600" kern="1200">
            <a:latin typeface="+mn-lt"/>
          </a:endParaRPr>
        </a:p>
      </dsp:txBody>
      <dsp:txXfrm>
        <a:off x="237266" y="1831353"/>
        <a:ext cx="2615940" cy="1569564"/>
      </dsp:txXfrm>
    </dsp:sp>
    <dsp:sp modelId="{2303F680-8C83-49C9-A61B-89708FE87EA9}">
      <dsp:nvSpPr>
        <dsp:cNvPr id="0" name=""/>
        <dsp:cNvSpPr/>
      </dsp:nvSpPr>
      <dsp:spPr>
        <a:xfrm>
          <a:off x="3114800" y="1831353"/>
          <a:ext cx="2615940" cy="156956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Ulaganja radi postizanja smanjenja emisija stakleničkih plinova iz aktivnosti koje su navedene u Prilogu I. Direktive 2003/87/EZ;</a:t>
          </a:r>
          <a:endParaRPr lang="en-US" sz="1600" kern="1200">
            <a:latin typeface="+mn-lt"/>
          </a:endParaRPr>
        </a:p>
      </dsp:txBody>
      <dsp:txXfrm>
        <a:off x="3114800" y="1831353"/>
        <a:ext cx="2615940" cy="1569564"/>
      </dsp:txXfrm>
    </dsp:sp>
    <dsp:sp modelId="{7632706A-F8C4-4E3D-B9DC-51F38B96C81B}">
      <dsp:nvSpPr>
        <dsp:cNvPr id="0" name=""/>
        <dsp:cNvSpPr/>
      </dsp:nvSpPr>
      <dsp:spPr>
        <a:xfrm>
          <a:off x="5992335" y="1831353"/>
          <a:ext cx="2615940" cy="156956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Proizvodnja, prerada i stavljanje na tržište duhana i duhanskih proizvoda</a:t>
          </a:r>
          <a:endParaRPr lang="en-US" sz="1600" kern="1200">
            <a:latin typeface="+mn-lt"/>
          </a:endParaRPr>
        </a:p>
      </dsp:txBody>
      <dsp:txXfrm>
        <a:off x="5992335" y="1831353"/>
        <a:ext cx="2615940" cy="1569564"/>
      </dsp:txXfrm>
    </dsp:sp>
    <dsp:sp modelId="{1BB2953C-F6BE-449E-80F5-06247138A505}">
      <dsp:nvSpPr>
        <dsp:cNvPr id="0" name=""/>
        <dsp:cNvSpPr/>
      </dsp:nvSpPr>
      <dsp:spPr>
        <a:xfrm>
          <a:off x="8869870" y="1831353"/>
          <a:ext cx="2615940" cy="156956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Potpore za poduzetnike u teškoćama, kako su definirani u članku 2. točki 18. Uredbe (EU) br. 2023/1315</a:t>
          </a:r>
          <a:endParaRPr lang="en-US" sz="1600" kern="1200">
            <a:latin typeface="+mn-lt"/>
          </a:endParaRPr>
        </a:p>
      </dsp:txBody>
      <dsp:txXfrm>
        <a:off x="8869870" y="1831353"/>
        <a:ext cx="2615940" cy="1569564"/>
      </dsp:txXfrm>
    </dsp:sp>
    <dsp:sp modelId="{21B5189E-ECA1-47EC-A0AA-A6BF9B8D45ED}">
      <dsp:nvSpPr>
        <dsp:cNvPr id="0" name=""/>
        <dsp:cNvSpPr/>
      </dsp:nvSpPr>
      <dsp:spPr>
        <a:xfrm>
          <a:off x="3114800" y="3662512"/>
          <a:ext cx="2615940" cy="156956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Ako se prednost daje uporabi domaće robe u odnosu na uvezenu robu</a:t>
          </a:r>
          <a:endParaRPr lang="en-US" sz="1600" kern="1200">
            <a:latin typeface="+mn-lt"/>
          </a:endParaRPr>
        </a:p>
      </dsp:txBody>
      <dsp:txXfrm>
        <a:off x="3114800" y="3662512"/>
        <a:ext cx="2615940" cy="1569564"/>
      </dsp:txXfrm>
    </dsp:sp>
    <dsp:sp modelId="{60566DF8-635F-4647-9CBE-8DD41410BB14}">
      <dsp:nvSpPr>
        <dsp:cNvPr id="0" name=""/>
        <dsp:cNvSpPr/>
      </dsp:nvSpPr>
      <dsp:spPr>
        <a:xfrm>
          <a:off x="5992335" y="3662512"/>
          <a:ext cx="2615940" cy="156956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latin typeface="+mn-lt"/>
            </a:rPr>
            <a:t>Prijaviteljima koji djeluju u sektoru prerade i stavljanja na tržište poljoprivrednih proizvoda</a:t>
          </a:r>
          <a:endParaRPr lang="en-US" sz="1600" kern="1200">
            <a:latin typeface="+mn-lt"/>
          </a:endParaRPr>
        </a:p>
      </dsp:txBody>
      <dsp:txXfrm>
        <a:off x="5992335" y="3662512"/>
        <a:ext cx="2615940" cy="1569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03C81-E6E8-40ED-A83C-AA8D5777F247}">
      <dsp:nvSpPr>
        <dsp:cNvPr id="0" name=""/>
        <dsp:cNvSpPr/>
      </dsp:nvSpPr>
      <dsp:spPr>
        <a:xfrm>
          <a:off x="0" y="281478"/>
          <a:ext cx="3495319" cy="209719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latin typeface="+mn-lt"/>
            </a:rPr>
            <a:t>Prijavitelj po predmetnom Pozivu može podnijeti više projektnih prijedloga, ali ne istovremeno</a:t>
          </a:r>
          <a:endParaRPr lang="en-US" sz="2200" kern="1200">
            <a:latin typeface="+mn-lt"/>
          </a:endParaRPr>
        </a:p>
      </dsp:txBody>
      <dsp:txXfrm>
        <a:off x="0" y="281478"/>
        <a:ext cx="3495319" cy="2097191"/>
      </dsp:txXfrm>
    </dsp:sp>
    <dsp:sp modelId="{B2FC2382-0FA2-4C26-A522-7BB6FA483097}">
      <dsp:nvSpPr>
        <dsp:cNvPr id="0" name=""/>
        <dsp:cNvSpPr/>
      </dsp:nvSpPr>
      <dsp:spPr>
        <a:xfrm>
          <a:off x="3844851" y="281478"/>
          <a:ext cx="3495319" cy="2097191"/>
        </a:xfrm>
        <a:prstGeom prst="rect">
          <a:avLst/>
        </a:prstGeom>
        <a:solidFill>
          <a:schemeClr val="accent2">
            <a:hueOff val="1418782"/>
            <a:satOff val="3844"/>
            <a:lumOff val="-30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latin typeface="+mn-lt"/>
            </a:rPr>
            <a:t>Prijavitelj može podnijeti novi projektni prijedlog nakon što mu je projektni prijedlog isključen ili je u odnosu na njega izdan vaučer</a:t>
          </a:r>
          <a:endParaRPr lang="en-US" sz="2200" kern="1200">
            <a:latin typeface="+mn-lt"/>
          </a:endParaRPr>
        </a:p>
      </dsp:txBody>
      <dsp:txXfrm>
        <a:off x="3844851" y="281478"/>
        <a:ext cx="3495319" cy="2097191"/>
      </dsp:txXfrm>
    </dsp:sp>
    <dsp:sp modelId="{37FD59AF-E28C-4CC3-8DC8-7C668F8146EE}">
      <dsp:nvSpPr>
        <dsp:cNvPr id="0" name=""/>
        <dsp:cNvSpPr/>
      </dsp:nvSpPr>
      <dsp:spPr>
        <a:xfrm>
          <a:off x="7689703" y="281478"/>
          <a:ext cx="3495319" cy="2097191"/>
        </a:xfrm>
        <a:prstGeom prst="rect">
          <a:avLst/>
        </a:prstGeom>
        <a:solidFill>
          <a:schemeClr val="accent2">
            <a:hueOff val="2837564"/>
            <a:satOff val="7688"/>
            <a:lumOff val="-60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mn-lt"/>
            </a:rPr>
            <a:t>P</a:t>
          </a:r>
          <a:r>
            <a:rPr lang="hr-HR" sz="2200" kern="1200" err="1">
              <a:latin typeface="+mn-lt"/>
            </a:rPr>
            <a:t>rijavitelj</a:t>
          </a:r>
          <a:r>
            <a:rPr lang="hr-HR" sz="2200" kern="1200">
              <a:latin typeface="+mn-lt"/>
            </a:rPr>
            <a:t> ne može naplatiti vaučer koji je odobren dok za prvotni projektni prijedlog nije izvršeno plaćanje</a:t>
          </a:r>
          <a:endParaRPr lang="en-US" sz="2200" kern="1200">
            <a:latin typeface="+mn-lt"/>
          </a:endParaRPr>
        </a:p>
      </dsp:txBody>
      <dsp:txXfrm>
        <a:off x="7689703" y="281478"/>
        <a:ext cx="3495319" cy="2097191"/>
      </dsp:txXfrm>
    </dsp:sp>
    <dsp:sp modelId="{F2AF6C40-4392-4235-A468-4EB0BC82E1B6}">
      <dsp:nvSpPr>
        <dsp:cNvPr id="0" name=""/>
        <dsp:cNvSpPr/>
      </dsp:nvSpPr>
      <dsp:spPr>
        <a:xfrm>
          <a:off x="1922425" y="2728202"/>
          <a:ext cx="3495319" cy="2097191"/>
        </a:xfrm>
        <a:prstGeom prst="rect">
          <a:avLst/>
        </a:prstGeom>
        <a:solidFill>
          <a:schemeClr val="accent2">
            <a:hueOff val="4256346"/>
            <a:satOff val="11531"/>
            <a:lumOff val="-911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latin typeface="+mn-lt"/>
            </a:rPr>
            <a:t>Prijavitelj može dobiti maksimalno 5 (pet) vaučera izdanih u okviru Poziva, odnosno može dobiti potporu za 5 (pet) različitih projektnih prijedloga</a:t>
          </a:r>
          <a:endParaRPr lang="en-US" sz="2200" kern="1200">
            <a:latin typeface="+mn-lt"/>
          </a:endParaRPr>
        </a:p>
      </dsp:txBody>
      <dsp:txXfrm>
        <a:off x="1922425" y="2728202"/>
        <a:ext cx="3495319" cy="2097191"/>
      </dsp:txXfrm>
    </dsp:sp>
    <dsp:sp modelId="{CD4749B0-7069-45D1-A66E-0A76EEC8561E}">
      <dsp:nvSpPr>
        <dsp:cNvPr id="0" name=""/>
        <dsp:cNvSpPr/>
      </dsp:nvSpPr>
      <dsp:spPr>
        <a:xfrm>
          <a:off x="5767277" y="2728202"/>
          <a:ext cx="3495319" cy="2097191"/>
        </a:xfrm>
        <a:prstGeom prst="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latin typeface="+mn-lt"/>
            </a:rPr>
            <a:t>Više projektnih prijedloga može doprinijeti razvoju jednog ili više proizvoda, usluga ili procesa</a:t>
          </a:r>
          <a:endParaRPr lang="en-US" sz="2200" kern="1200">
            <a:latin typeface="+mn-lt"/>
          </a:endParaRPr>
        </a:p>
      </dsp:txBody>
      <dsp:txXfrm>
        <a:off x="5767277" y="2728202"/>
        <a:ext cx="3495319" cy="20971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44EE6-3982-4285-889A-B8CA3668A929}">
      <dsp:nvSpPr>
        <dsp:cNvPr id="0" name=""/>
        <dsp:cNvSpPr/>
      </dsp:nvSpPr>
      <dsp:spPr>
        <a:xfrm>
          <a:off x="1236143" y="1573"/>
          <a:ext cx="3507827" cy="22274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C8A75-A6D2-4C99-9835-D3666A469DDA}">
      <dsp:nvSpPr>
        <dsp:cNvPr id="0" name=""/>
        <dsp:cNvSpPr/>
      </dsp:nvSpPr>
      <dsp:spPr>
        <a:xfrm>
          <a:off x="1625902" y="371844"/>
          <a:ext cx="3507827" cy="22274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solidFill>
                <a:schemeClr val="tx2">
                  <a:lumMod val="90000"/>
                  <a:lumOff val="10000"/>
                </a:schemeClr>
              </a:solidFill>
            </a:rPr>
            <a:t>Vaučer se izdaje prijaviteljima za projektne prijedloge koji su udovoljili svim kriterijima u postupku dodjele</a:t>
          </a:r>
          <a:endParaRPr lang="en-US" sz="2200" kern="1200">
            <a:solidFill>
              <a:schemeClr val="tx2">
                <a:lumMod val="90000"/>
                <a:lumOff val="10000"/>
              </a:schemeClr>
            </a:solidFill>
          </a:endParaRPr>
        </a:p>
      </dsp:txBody>
      <dsp:txXfrm>
        <a:off x="1691142" y="437084"/>
        <a:ext cx="3377347" cy="2096990"/>
      </dsp:txXfrm>
    </dsp:sp>
    <dsp:sp modelId="{78FC30CD-0E27-48B9-9663-5E9A3078E6EE}">
      <dsp:nvSpPr>
        <dsp:cNvPr id="0" name=""/>
        <dsp:cNvSpPr/>
      </dsp:nvSpPr>
      <dsp:spPr>
        <a:xfrm>
          <a:off x="5523488" y="1573"/>
          <a:ext cx="3507827" cy="22274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341FB4-97E4-40AD-B818-E4B4B214F034}">
      <dsp:nvSpPr>
        <dsp:cNvPr id="0" name=""/>
        <dsp:cNvSpPr/>
      </dsp:nvSpPr>
      <dsp:spPr>
        <a:xfrm>
          <a:off x="5913246" y="371844"/>
          <a:ext cx="3507827" cy="22274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r-HR" sz="2200" kern="1200">
              <a:solidFill>
                <a:schemeClr val="tx2">
                  <a:lumMod val="90000"/>
                  <a:lumOff val="10000"/>
                </a:schemeClr>
              </a:solidFill>
            </a:rPr>
            <a:t>Rok za izdavanje vaučera je 30 dana od dana isteka roka mirovanja, odnosno od dana odricanja prijavitelja od prava na </a:t>
          </a:r>
          <a:r>
            <a:rPr lang="hr-HR" sz="2200" kern="1200" err="1">
              <a:solidFill>
                <a:schemeClr val="tx2">
                  <a:lumMod val="90000"/>
                  <a:lumOff val="10000"/>
                </a:schemeClr>
              </a:solidFill>
            </a:rPr>
            <a:t>prigovo</a:t>
          </a:r>
          <a:r>
            <a:rPr lang="en-GB" sz="2200" kern="1200">
              <a:solidFill>
                <a:schemeClr val="tx2">
                  <a:lumMod val="90000"/>
                  <a:lumOff val="10000"/>
                </a:schemeClr>
              </a:solidFill>
            </a:rPr>
            <a:t>r</a:t>
          </a:r>
          <a:endParaRPr lang="en-US" sz="2200" kern="1200">
            <a:solidFill>
              <a:schemeClr val="tx2">
                <a:lumMod val="90000"/>
                <a:lumOff val="10000"/>
              </a:schemeClr>
            </a:solidFill>
          </a:endParaRPr>
        </a:p>
      </dsp:txBody>
      <dsp:txXfrm>
        <a:off x="5978486" y="437084"/>
        <a:ext cx="3377347" cy="2096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7A9D9-1F59-4105-8DC7-BF20F01DD3B2}">
      <dsp:nvSpPr>
        <dsp:cNvPr id="0" name=""/>
        <dsp:cNvSpPr/>
      </dsp:nvSpPr>
      <dsp:spPr>
        <a:xfrm>
          <a:off x="263425" y="875"/>
          <a:ext cx="4312535" cy="25875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Provedba projekta ne smije započeti prije datuma izdavanja vaučera, i mora završiti najkasnije u roku od 120 dana od dana izdavanja vaučera</a:t>
          </a:r>
          <a:endParaRPr lang="en-US" sz="1800" kern="1200"/>
        </a:p>
      </dsp:txBody>
      <dsp:txXfrm>
        <a:off x="339211" y="76661"/>
        <a:ext cx="4160963" cy="2435949"/>
      </dsp:txXfrm>
    </dsp:sp>
    <dsp:sp modelId="{031C72CF-8D2E-442B-ACE5-E2FF5DB6E295}">
      <dsp:nvSpPr>
        <dsp:cNvPr id="0" name=""/>
        <dsp:cNvSpPr/>
      </dsp:nvSpPr>
      <dsp:spPr>
        <a:xfrm>
          <a:off x="4955464" y="759881"/>
          <a:ext cx="914257" cy="1069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4955464" y="973783"/>
        <a:ext cx="639980" cy="641704"/>
      </dsp:txXfrm>
    </dsp:sp>
    <dsp:sp modelId="{722BD62E-ED38-4EB1-ADD6-B2C26F7BDB1F}">
      <dsp:nvSpPr>
        <dsp:cNvPr id="0" name=""/>
        <dsp:cNvSpPr/>
      </dsp:nvSpPr>
      <dsp:spPr>
        <a:xfrm>
          <a:off x="6300975" y="875"/>
          <a:ext cx="4312535" cy="258752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r-HR" sz="1800" kern="1200"/>
            <a:t>Razdoblje prihvatljivosti troškova započinje danom početka razdoblja provedbe projekta, a istječe najkasnije 30 dana od kraja provedbe projekta, odnosno,  najkasnije 150 dana od dana izdavanja vaučera</a:t>
          </a:r>
          <a:endParaRPr lang="en-US" sz="1800" kern="1200"/>
        </a:p>
      </dsp:txBody>
      <dsp:txXfrm>
        <a:off x="6376761" y="76661"/>
        <a:ext cx="4160963" cy="24359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54B2D-89CD-48F5-8A88-3B7B556E3087}">
      <dsp:nvSpPr>
        <dsp:cNvPr id="0" name=""/>
        <dsp:cNvSpPr/>
      </dsp:nvSpPr>
      <dsp:spPr>
        <a:xfrm>
          <a:off x="5818846" y="1805752"/>
          <a:ext cx="5025232" cy="460510"/>
        </a:xfrm>
        <a:custGeom>
          <a:avLst/>
          <a:gdLst/>
          <a:ahLst/>
          <a:cxnLst/>
          <a:rect l="0" t="0" r="0" b="0"/>
          <a:pathLst>
            <a:path>
              <a:moveTo>
                <a:pt x="0" y="0"/>
              </a:moveTo>
              <a:lnTo>
                <a:pt x="0" y="313824"/>
              </a:lnTo>
              <a:lnTo>
                <a:pt x="5025232" y="313824"/>
              </a:lnTo>
              <a:lnTo>
                <a:pt x="5025232" y="460510"/>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5C7B66D-D372-42D4-AD1B-633C16851056}">
      <dsp:nvSpPr>
        <dsp:cNvPr id="0" name=""/>
        <dsp:cNvSpPr/>
      </dsp:nvSpPr>
      <dsp:spPr>
        <a:xfrm>
          <a:off x="5818846" y="1805752"/>
          <a:ext cx="3089943" cy="460510"/>
        </a:xfrm>
        <a:custGeom>
          <a:avLst/>
          <a:gdLst/>
          <a:ahLst/>
          <a:cxnLst/>
          <a:rect l="0" t="0" r="0" b="0"/>
          <a:pathLst>
            <a:path>
              <a:moveTo>
                <a:pt x="0" y="0"/>
              </a:moveTo>
              <a:lnTo>
                <a:pt x="0" y="313824"/>
              </a:lnTo>
              <a:lnTo>
                <a:pt x="3089943" y="313824"/>
              </a:lnTo>
              <a:lnTo>
                <a:pt x="3089943" y="460510"/>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585EDE1-CCEE-4D62-87CF-5C1B47D9F478}">
      <dsp:nvSpPr>
        <dsp:cNvPr id="0" name=""/>
        <dsp:cNvSpPr/>
      </dsp:nvSpPr>
      <dsp:spPr>
        <a:xfrm>
          <a:off x="5818846" y="1805752"/>
          <a:ext cx="1154654" cy="460510"/>
        </a:xfrm>
        <a:custGeom>
          <a:avLst/>
          <a:gdLst/>
          <a:ahLst/>
          <a:cxnLst/>
          <a:rect l="0" t="0" r="0" b="0"/>
          <a:pathLst>
            <a:path>
              <a:moveTo>
                <a:pt x="0" y="0"/>
              </a:moveTo>
              <a:lnTo>
                <a:pt x="0" y="313824"/>
              </a:lnTo>
              <a:lnTo>
                <a:pt x="1154654" y="313824"/>
              </a:lnTo>
              <a:lnTo>
                <a:pt x="1154654" y="460510"/>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95AAB5B-B84B-4F23-867B-B91DF690FDC8}">
      <dsp:nvSpPr>
        <dsp:cNvPr id="0" name=""/>
        <dsp:cNvSpPr/>
      </dsp:nvSpPr>
      <dsp:spPr>
        <a:xfrm>
          <a:off x="5093504" y="1805752"/>
          <a:ext cx="725341" cy="516787"/>
        </a:xfrm>
        <a:custGeom>
          <a:avLst/>
          <a:gdLst/>
          <a:ahLst/>
          <a:cxnLst/>
          <a:rect l="0" t="0" r="0" b="0"/>
          <a:pathLst>
            <a:path>
              <a:moveTo>
                <a:pt x="725341" y="0"/>
              </a:moveTo>
              <a:lnTo>
                <a:pt x="725341" y="370100"/>
              </a:lnTo>
              <a:lnTo>
                <a:pt x="0" y="370100"/>
              </a:lnTo>
              <a:lnTo>
                <a:pt x="0" y="516787"/>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E705C6A-29E2-4DE8-AFEB-2BA284BEF7A2}">
      <dsp:nvSpPr>
        <dsp:cNvPr id="0" name=""/>
        <dsp:cNvSpPr/>
      </dsp:nvSpPr>
      <dsp:spPr>
        <a:xfrm>
          <a:off x="3019816" y="1805752"/>
          <a:ext cx="2799029" cy="356364"/>
        </a:xfrm>
        <a:custGeom>
          <a:avLst/>
          <a:gdLst/>
          <a:ahLst/>
          <a:cxnLst/>
          <a:rect l="0" t="0" r="0" b="0"/>
          <a:pathLst>
            <a:path>
              <a:moveTo>
                <a:pt x="2799029" y="0"/>
              </a:moveTo>
              <a:lnTo>
                <a:pt x="2799029" y="209678"/>
              </a:lnTo>
              <a:lnTo>
                <a:pt x="0" y="209678"/>
              </a:lnTo>
              <a:lnTo>
                <a:pt x="0" y="356364"/>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65F6D11-D383-4CC3-A47E-6B14798818CD}">
      <dsp:nvSpPr>
        <dsp:cNvPr id="0" name=""/>
        <dsp:cNvSpPr/>
      </dsp:nvSpPr>
      <dsp:spPr>
        <a:xfrm>
          <a:off x="793613" y="1805752"/>
          <a:ext cx="5025232" cy="460510"/>
        </a:xfrm>
        <a:custGeom>
          <a:avLst/>
          <a:gdLst/>
          <a:ahLst/>
          <a:cxnLst/>
          <a:rect l="0" t="0" r="0" b="0"/>
          <a:pathLst>
            <a:path>
              <a:moveTo>
                <a:pt x="5025232" y="0"/>
              </a:moveTo>
              <a:lnTo>
                <a:pt x="5025232" y="313824"/>
              </a:lnTo>
              <a:lnTo>
                <a:pt x="0" y="313824"/>
              </a:lnTo>
              <a:lnTo>
                <a:pt x="0" y="460510"/>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BB4EE54-6293-4BEF-8BE9-898A03E527DC}">
      <dsp:nvSpPr>
        <dsp:cNvPr id="0" name=""/>
        <dsp:cNvSpPr/>
      </dsp:nvSpPr>
      <dsp:spPr>
        <a:xfrm>
          <a:off x="4808759" y="437850"/>
          <a:ext cx="2020172" cy="136790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FA780D-F6E3-4D47-9CA7-3240FA597ED5}">
      <dsp:nvSpPr>
        <dsp:cNvPr id="0" name=""/>
        <dsp:cNvSpPr/>
      </dsp:nvSpPr>
      <dsp:spPr>
        <a:xfrm>
          <a:off x="4984695" y="604988"/>
          <a:ext cx="2020172" cy="1367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a:solidFill>
                <a:schemeClr val="tx2">
                  <a:lumMod val="90000"/>
                  <a:lumOff val="10000"/>
                </a:schemeClr>
              </a:solidFill>
            </a:rPr>
            <a:t>Korisnik </a:t>
          </a:r>
          <a:r>
            <a:rPr lang="en-GB" sz="1700" kern="1200">
              <a:solidFill>
                <a:schemeClr val="tx2">
                  <a:lumMod val="90000"/>
                  <a:lumOff val="10000"/>
                </a:schemeClr>
              </a:solidFill>
            </a:rPr>
            <a:t>z</a:t>
          </a:r>
          <a:r>
            <a:rPr lang="hr-HR" sz="1700" kern="1200">
              <a:solidFill>
                <a:schemeClr val="tx2">
                  <a:lumMod val="90000"/>
                  <a:lumOff val="10000"/>
                </a:schemeClr>
              </a:solidFill>
            </a:rPr>
            <a:t>a naplatu vaučera PT-u 2 treba dostaviti:</a:t>
          </a:r>
          <a:endParaRPr lang="en-US" sz="1700" kern="1200">
            <a:solidFill>
              <a:schemeClr val="tx2">
                <a:lumMod val="90000"/>
                <a:lumOff val="10000"/>
              </a:schemeClr>
            </a:solidFill>
          </a:endParaRPr>
        </a:p>
      </dsp:txBody>
      <dsp:txXfrm>
        <a:off x="5024759" y="645052"/>
        <a:ext cx="1940044" cy="1287774"/>
      </dsp:txXfrm>
    </dsp:sp>
    <dsp:sp modelId="{90F3B03E-8706-4E87-A545-D0F6176C7612}">
      <dsp:nvSpPr>
        <dsp:cNvPr id="0" name=""/>
        <dsp:cNvSpPr/>
      </dsp:nvSpPr>
      <dsp:spPr>
        <a:xfrm>
          <a:off x="1904" y="2266263"/>
          <a:ext cx="1583418" cy="10054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6DBE8D4-381B-4C36-9800-76BFD7BFCFD3}">
      <dsp:nvSpPr>
        <dsp:cNvPr id="0" name=""/>
        <dsp:cNvSpPr/>
      </dsp:nvSpPr>
      <dsp:spPr>
        <a:xfrm>
          <a:off x="177839" y="2433402"/>
          <a:ext cx="1583418" cy="100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a:solidFill>
                <a:schemeClr val="tx2">
                  <a:lumMod val="90000"/>
                  <a:lumOff val="10000"/>
                </a:schemeClr>
              </a:solidFill>
            </a:rPr>
            <a:t>ZNS</a:t>
          </a:r>
          <a:r>
            <a:rPr lang="hr-HR" sz="1700" kern="1200"/>
            <a:t> </a:t>
          </a:r>
          <a:endParaRPr lang="en-US" sz="1700" kern="1200"/>
        </a:p>
      </dsp:txBody>
      <dsp:txXfrm>
        <a:off x="207288" y="2462851"/>
        <a:ext cx="1524520" cy="946572"/>
      </dsp:txXfrm>
    </dsp:sp>
    <dsp:sp modelId="{2C6A10E0-7E8C-45CF-95B2-48F42D34B46E}">
      <dsp:nvSpPr>
        <dsp:cNvPr id="0" name=""/>
        <dsp:cNvSpPr/>
      </dsp:nvSpPr>
      <dsp:spPr>
        <a:xfrm>
          <a:off x="2041097" y="2162116"/>
          <a:ext cx="1957437" cy="141328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5B7152-31AA-4E42-995E-1890AC6102C6}">
      <dsp:nvSpPr>
        <dsp:cNvPr id="0" name=""/>
        <dsp:cNvSpPr/>
      </dsp:nvSpPr>
      <dsp:spPr>
        <a:xfrm>
          <a:off x="2217033" y="2329255"/>
          <a:ext cx="1957437" cy="14132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hr-HR" sz="1500" kern="1200">
              <a:solidFill>
                <a:schemeClr val="tx2">
                  <a:lumMod val="90000"/>
                  <a:lumOff val="10000"/>
                </a:schemeClr>
              </a:solidFill>
            </a:rPr>
            <a:t>Ugovor između pružatelja i Korisnika (Prilog 3)</a:t>
          </a:r>
          <a:endParaRPr lang="en-US" sz="1500" kern="1200">
            <a:solidFill>
              <a:schemeClr val="tx2">
                <a:lumMod val="90000"/>
                <a:lumOff val="10000"/>
              </a:schemeClr>
            </a:solidFill>
          </a:endParaRPr>
        </a:p>
      </dsp:txBody>
      <dsp:txXfrm>
        <a:off x="2258427" y="2370649"/>
        <a:ext cx="1874649" cy="1330501"/>
      </dsp:txXfrm>
    </dsp:sp>
    <dsp:sp modelId="{DCB4E128-5722-411F-965D-7386C2162619}">
      <dsp:nvSpPr>
        <dsp:cNvPr id="0" name=""/>
        <dsp:cNvSpPr/>
      </dsp:nvSpPr>
      <dsp:spPr>
        <a:xfrm>
          <a:off x="4301795" y="2322539"/>
          <a:ext cx="1583418" cy="10054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33EB2D-0DE9-48BC-8E30-126EB82633C2}">
      <dsp:nvSpPr>
        <dsp:cNvPr id="0" name=""/>
        <dsp:cNvSpPr/>
      </dsp:nvSpPr>
      <dsp:spPr>
        <a:xfrm>
          <a:off x="4477730" y="2489678"/>
          <a:ext cx="1583418" cy="100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r-HR" sz="1700" kern="1200">
              <a:solidFill>
                <a:schemeClr val="tx2">
                  <a:lumMod val="90000"/>
                  <a:lumOff val="10000"/>
                </a:schemeClr>
              </a:solidFill>
            </a:rPr>
            <a:t>Račun pružatelja</a:t>
          </a:r>
          <a:r>
            <a:rPr lang="en-GB" sz="1700" kern="1200">
              <a:solidFill>
                <a:schemeClr val="tx2">
                  <a:lumMod val="90000"/>
                  <a:lumOff val="10000"/>
                </a:schemeClr>
              </a:solidFill>
            </a:rPr>
            <a:t> </a:t>
          </a:r>
          <a:r>
            <a:rPr lang="hr-HR" sz="1700" kern="1200">
              <a:solidFill>
                <a:schemeClr val="tx2">
                  <a:lumMod val="90000"/>
                  <a:lumOff val="10000"/>
                </a:schemeClr>
              </a:solidFill>
            </a:rPr>
            <a:t>usluge</a:t>
          </a:r>
          <a:endParaRPr lang="en-US" sz="1700" kern="1200">
            <a:solidFill>
              <a:schemeClr val="tx2">
                <a:lumMod val="90000"/>
                <a:lumOff val="10000"/>
              </a:schemeClr>
            </a:solidFill>
          </a:endParaRPr>
        </a:p>
      </dsp:txBody>
      <dsp:txXfrm>
        <a:off x="4507179" y="2519127"/>
        <a:ext cx="1524520" cy="946572"/>
      </dsp:txXfrm>
    </dsp:sp>
    <dsp:sp modelId="{9B82AE9B-65DB-4B87-8E3F-8621EBF02E94}">
      <dsp:nvSpPr>
        <dsp:cNvPr id="0" name=""/>
        <dsp:cNvSpPr/>
      </dsp:nvSpPr>
      <dsp:spPr>
        <a:xfrm>
          <a:off x="6181791" y="2266263"/>
          <a:ext cx="1583418" cy="10054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FCA9A79-4326-4DC8-8A66-BE796D6ABAC0}">
      <dsp:nvSpPr>
        <dsp:cNvPr id="0" name=""/>
        <dsp:cNvSpPr/>
      </dsp:nvSpPr>
      <dsp:spPr>
        <a:xfrm>
          <a:off x="6357726" y="2433402"/>
          <a:ext cx="1583418" cy="100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solidFill>
                <a:schemeClr val="tx2">
                  <a:lumMod val="90000"/>
                  <a:lumOff val="10000"/>
                </a:schemeClr>
              </a:solidFill>
            </a:rPr>
            <a:t>Dokaz o izvršenom plaćanju</a:t>
          </a:r>
          <a:endParaRPr lang="en-US" sz="1600" kern="1200">
            <a:solidFill>
              <a:schemeClr val="tx2">
                <a:lumMod val="90000"/>
                <a:lumOff val="10000"/>
              </a:schemeClr>
            </a:solidFill>
          </a:endParaRPr>
        </a:p>
      </dsp:txBody>
      <dsp:txXfrm>
        <a:off x="6387175" y="2462851"/>
        <a:ext cx="1524520" cy="946572"/>
      </dsp:txXfrm>
    </dsp:sp>
    <dsp:sp modelId="{C333F58F-2FCD-4D1B-8022-66DF8156CFEE}">
      <dsp:nvSpPr>
        <dsp:cNvPr id="0" name=""/>
        <dsp:cNvSpPr/>
      </dsp:nvSpPr>
      <dsp:spPr>
        <a:xfrm>
          <a:off x="8117080" y="2266263"/>
          <a:ext cx="1583418" cy="10054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09412D5-4EFB-41B2-B7E9-C3F684FF4254}">
      <dsp:nvSpPr>
        <dsp:cNvPr id="0" name=""/>
        <dsp:cNvSpPr/>
      </dsp:nvSpPr>
      <dsp:spPr>
        <a:xfrm>
          <a:off x="8293015" y="2433402"/>
          <a:ext cx="1583418" cy="100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solidFill>
                <a:schemeClr val="tx2">
                  <a:lumMod val="90000"/>
                  <a:lumOff val="10000"/>
                </a:schemeClr>
              </a:solidFill>
            </a:rPr>
            <a:t>Iskorišteni vaučer</a:t>
          </a:r>
          <a:endParaRPr lang="en-US" sz="1600" kern="1200">
            <a:solidFill>
              <a:schemeClr val="tx2">
                <a:lumMod val="90000"/>
                <a:lumOff val="10000"/>
              </a:schemeClr>
            </a:solidFill>
          </a:endParaRPr>
        </a:p>
      </dsp:txBody>
      <dsp:txXfrm>
        <a:off x="8322464" y="2462851"/>
        <a:ext cx="1524520" cy="946572"/>
      </dsp:txXfrm>
    </dsp:sp>
    <dsp:sp modelId="{256C8214-CE36-41D0-A289-0B0AAA815593}">
      <dsp:nvSpPr>
        <dsp:cNvPr id="0" name=""/>
        <dsp:cNvSpPr/>
      </dsp:nvSpPr>
      <dsp:spPr>
        <a:xfrm>
          <a:off x="10052369" y="2266263"/>
          <a:ext cx="1583418" cy="100547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0EA77C-4AA7-48BF-B02A-10369E666B1A}">
      <dsp:nvSpPr>
        <dsp:cNvPr id="0" name=""/>
        <dsp:cNvSpPr/>
      </dsp:nvSpPr>
      <dsp:spPr>
        <a:xfrm>
          <a:off x="10228305" y="2433402"/>
          <a:ext cx="1583418" cy="10054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a:solidFill>
                <a:schemeClr val="tx2">
                  <a:lumMod val="90000"/>
                  <a:lumOff val="10000"/>
                </a:schemeClr>
              </a:solidFill>
            </a:rPr>
            <a:t>Izvješće pružatelja usluge (Prilog </a:t>
          </a:r>
          <a:r>
            <a:rPr lang="en-US" sz="1600" kern="1200">
              <a:solidFill>
                <a:schemeClr val="tx2">
                  <a:lumMod val="90000"/>
                  <a:lumOff val="10000"/>
                </a:schemeClr>
              </a:solidFill>
            </a:rPr>
            <a:t>6</a:t>
          </a:r>
          <a:r>
            <a:rPr lang="en-US" sz="1600" kern="1200"/>
            <a:t>)</a:t>
          </a:r>
        </a:p>
      </dsp:txBody>
      <dsp:txXfrm>
        <a:off x="10257754" y="2462851"/>
        <a:ext cx="1524520" cy="9465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6573D-7108-4083-B952-2B073C945C02}"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E51E4-4F99-4F19-BE74-42119CB9A107}" type="slidenum">
              <a:rPr lang="en-US" smtClean="0"/>
              <a:t>‹#›</a:t>
            </a:fld>
            <a:endParaRPr lang="en-US"/>
          </a:p>
        </p:txBody>
      </p:sp>
    </p:spTree>
    <p:extLst>
      <p:ext uri="{BB962C8B-B14F-4D97-AF65-F5344CB8AC3E}">
        <p14:creationId xmlns:p14="http://schemas.microsoft.com/office/powerpoint/2010/main" val="1895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a:t>
            </a:fld>
            <a:endParaRPr lang="en-US"/>
          </a:p>
        </p:txBody>
      </p:sp>
    </p:spTree>
    <p:extLst>
      <p:ext uri="{BB962C8B-B14F-4D97-AF65-F5344CB8AC3E}">
        <p14:creationId xmlns:p14="http://schemas.microsoft.com/office/powerpoint/2010/main" val="143080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10</a:t>
            </a:fld>
            <a:endParaRPr lang="en-US"/>
          </a:p>
        </p:txBody>
      </p:sp>
    </p:spTree>
    <p:extLst>
      <p:ext uri="{BB962C8B-B14F-4D97-AF65-F5344CB8AC3E}">
        <p14:creationId xmlns:p14="http://schemas.microsoft.com/office/powerpoint/2010/main" val="94454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11</a:t>
            </a:fld>
            <a:endParaRPr lang="en-US"/>
          </a:p>
        </p:txBody>
      </p:sp>
    </p:spTree>
    <p:extLst>
      <p:ext uri="{BB962C8B-B14F-4D97-AF65-F5344CB8AC3E}">
        <p14:creationId xmlns:p14="http://schemas.microsoft.com/office/powerpoint/2010/main" val="145947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12</a:t>
            </a:fld>
            <a:endParaRPr lang="en-US"/>
          </a:p>
        </p:txBody>
      </p:sp>
    </p:spTree>
    <p:extLst>
      <p:ext uri="{BB962C8B-B14F-4D97-AF65-F5344CB8AC3E}">
        <p14:creationId xmlns:p14="http://schemas.microsoft.com/office/powerpoint/2010/main" val="48307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13</a:t>
            </a:fld>
            <a:endParaRPr lang="en-US"/>
          </a:p>
        </p:txBody>
      </p:sp>
    </p:spTree>
    <p:extLst>
      <p:ext uri="{BB962C8B-B14F-4D97-AF65-F5344CB8AC3E}">
        <p14:creationId xmlns:p14="http://schemas.microsoft.com/office/powerpoint/2010/main" val="152043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14</a:t>
            </a:fld>
            <a:endParaRPr lang="en-US"/>
          </a:p>
        </p:txBody>
      </p:sp>
    </p:spTree>
    <p:extLst>
      <p:ext uri="{BB962C8B-B14F-4D97-AF65-F5344CB8AC3E}">
        <p14:creationId xmlns:p14="http://schemas.microsoft.com/office/powerpoint/2010/main" val="82807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15</a:t>
            </a:fld>
            <a:endParaRPr lang="en-US"/>
          </a:p>
        </p:txBody>
      </p:sp>
    </p:spTree>
    <p:extLst>
      <p:ext uri="{BB962C8B-B14F-4D97-AF65-F5344CB8AC3E}">
        <p14:creationId xmlns:p14="http://schemas.microsoft.com/office/powerpoint/2010/main" val="104483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16</a:t>
            </a:fld>
            <a:endParaRPr lang="en-US"/>
          </a:p>
        </p:txBody>
      </p:sp>
    </p:spTree>
    <p:extLst>
      <p:ext uri="{BB962C8B-B14F-4D97-AF65-F5344CB8AC3E}">
        <p14:creationId xmlns:p14="http://schemas.microsoft.com/office/powerpoint/2010/main" val="49083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17</a:t>
            </a:fld>
            <a:endParaRPr lang="en-US"/>
          </a:p>
        </p:txBody>
      </p:sp>
    </p:spTree>
    <p:extLst>
      <p:ext uri="{BB962C8B-B14F-4D97-AF65-F5344CB8AC3E}">
        <p14:creationId xmlns:p14="http://schemas.microsoft.com/office/powerpoint/2010/main" val="271384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18</a:t>
            </a:fld>
            <a:endParaRPr lang="en-US"/>
          </a:p>
        </p:txBody>
      </p:sp>
    </p:spTree>
    <p:extLst>
      <p:ext uri="{BB962C8B-B14F-4D97-AF65-F5344CB8AC3E}">
        <p14:creationId xmlns:p14="http://schemas.microsoft.com/office/powerpoint/2010/main" val="114637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19</a:t>
            </a:fld>
            <a:endParaRPr lang="en-US"/>
          </a:p>
        </p:txBody>
      </p:sp>
    </p:spTree>
    <p:extLst>
      <p:ext uri="{BB962C8B-B14F-4D97-AF65-F5344CB8AC3E}">
        <p14:creationId xmlns:p14="http://schemas.microsoft.com/office/powerpoint/2010/main" val="405169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a:t>
            </a:fld>
            <a:endParaRPr lang="en-US"/>
          </a:p>
        </p:txBody>
      </p:sp>
    </p:spTree>
    <p:extLst>
      <p:ext uri="{BB962C8B-B14F-4D97-AF65-F5344CB8AC3E}">
        <p14:creationId xmlns:p14="http://schemas.microsoft.com/office/powerpoint/2010/main" val="22535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20</a:t>
            </a:fld>
            <a:endParaRPr lang="en-US"/>
          </a:p>
        </p:txBody>
      </p:sp>
    </p:spTree>
    <p:extLst>
      <p:ext uri="{BB962C8B-B14F-4D97-AF65-F5344CB8AC3E}">
        <p14:creationId xmlns:p14="http://schemas.microsoft.com/office/powerpoint/2010/main" val="3726348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21</a:t>
            </a:fld>
            <a:endParaRPr lang="en-US"/>
          </a:p>
        </p:txBody>
      </p:sp>
    </p:spTree>
    <p:extLst>
      <p:ext uri="{BB962C8B-B14F-4D97-AF65-F5344CB8AC3E}">
        <p14:creationId xmlns:p14="http://schemas.microsoft.com/office/powerpoint/2010/main" val="3281823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22</a:t>
            </a:fld>
            <a:endParaRPr lang="en-US"/>
          </a:p>
        </p:txBody>
      </p:sp>
    </p:spTree>
    <p:extLst>
      <p:ext uri="{BB962C8B-B14F-4D97-AF65-F5344CB8AC3E}">
        <p14:creationId xmlns:p14="http://schemas.microsoft.com/office/powerpoint/2010/main" val="180306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23</a:t>
            </a:fld>
            <a:endParaRPr lang="en-US"/>
          </a:p>
        </p:txBody>
      </p:sp>
    </p:spTree>
    <p:extLst>
      <p:ext uri="{BB962C8B-B14F-4D97-AF65-F5344CB8AC3E}">
        <p14:creationId xmlns:p14="http://schemas.microsoft.com/office/powerpoint/2010/main" val="1501535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24</a:t>
            </a:fld>
            <a:endParaRPr lang="en-US"/>
          </a:p>
        </p:txBody>
      </p:sp>
    </p:spTree>
    <p:extLst>
      <p:ext uri="{BB962C8B-B14F-4D97-AF65-F5344CB8AC3E}">
        <p14:creationId xmlns:p14="http://schemas.microsoft.com/office/powerpoint/2010/main" val="3042546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020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26</a:t>
            </a:fld>
            <a:endParaRPr lang="en-US"/>
          </a:p>
        </p:txBody>
      </p:sp>
    </p:spTree>
    <p:extLst>
      <p:ext uri="{BB962C8B-B14F-4D97-AF65-F5344CB8AC3E}">
        <p14:creationId xmlns:p14="http://schemas.microsoft.com/office/powerpoint/2010/main" val="2413883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226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28</a:t>
            </a:fld>
            <a:endParaRPr lang="en-US"/>
          </a:p>
        </p:txBody>
      </p:sp>
    </p:spTree>
    <p:extLst>
      <p:ext uri="{BB962C8B-B14F-4D97-AF65-F5344CB8AC3E}">
        <p14:creationId xmlns:p14="http://schemas.microsoft.com/office/powerpoint/2010/main" val="3783720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3123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a:t>
            </a:fld>
            <a:endParaRPr lang="en-US"/>
          </a:p>
        </p:txBody>
      </p:sp>
    </p:spTree>
    <p:extLst>
      <p:ext uri="{BB962C8B-B14F-4D97-AF65-F5344CB8AC3E}">
        <p14:creationId xmlns:p14="http://schemas.microsoft.com/office/powerpoint/2010/main" val="3560375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6178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70608-D393-4ECE-AF10-36B915FBDD9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535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32</a:t>
            </a:fld>
            <a:endParaRPr lang="en-US"/>
          </a:p>
        </p:txBody>
      </p:sp>
    </p:spTree>
    <p:extLst>
      <p:ext uri="{BB962C8B-B14F-4D97-AF65-F5344CB8AC3E}">
        <p14:creationId xmlns:p14="http://schemas.microsoft.com/office/powerpoint/2010/main" val="612832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33</a:t>
            </a:fld>
            <a:endParaRPr lang="en-US"/>
          </a:p>
        </p:txBody>
      </p:sp>
    </p:spTree>
    <p:extLst>
      <p:ext uri="{BB962C8B-B14F-4D97-AF65-F5344CB8AC3E}">
        <p14:creationId xmlns:p14="http://schemas.microsoft.com/office/powerpoint/2010/main" val="2911570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34</a:t>
            </a:fld>
            <a:endParaRPr lang="en-US"/>
          </a:p>
        </p:txBody>
      </p:sp>
    </p:spTree>
    <p:extLst>
      <p:ext uri="{BB962C8B-B14F-4D97-AF65-F5344CB8AC3E}">
        <p14:creationId xmlns:p14="http://schemas.microsoft.com/office/powerpoint/2010/main" val="105582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35</a:t>
            </a:fld>
            <a:endParaRPr lang="en-US"/>
          </a:p>
        </p:txBody>
      </p:sp>
    </p:spTree>
    <p:extLst>
      <p:ext uri="{BB962C8B-B14F-4D97-AF65-F5344CB8AC3E}">
        <p14:creationId xmlns:p14="http://schemas.microsoft.com/office/powerpoint/2010/main" val="1918769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36</a:t>
            </a:fld>
            <a:endParaRPr lang="en-US"/>
          </a:p>
        </p:txBody>
      </p:sp>
    </p:spTree>
    <p:extLst>
      <p:ext uri="{BB962C8B-B14F-4D97-AF65-F5344CB8AC3E}">
        <p14:creationId xmlns:p14="http://schemas.microsoft.com/office/powerpoint/2010/main" val="2860409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37</a:t>
            </a:fld>
            <a:endParaRPr lang="en-US"/>
          </a:p>
        </p:txBody>
      </p:sp>
    </p:spTree>
    <p:extLst>
      <p:ext uri="{BB962C8B-B14F-4D97-AF65-F5344CB8AC3E}">
        <p14:creationId xmlns:p14="http://schemas.microsoft.com/office/powerpoint/2010/main" val="187585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38</a:t>
            </a:fld>
            <a:endParaRPr lang="en-US"/>
          </a:p>
        </p:txBody>
      </p:sp>
    </p:spTree>
    <p:extLst>
      <p:ext uri="{BB962C8B-B14F-4D97-AF65-F5344CB8AC3E}">
        <p14:creationId xmlns:p14="http://schemas.microsoft.com/office/powerpoint/2010/main" val="61771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4</a:t>
            </a:fld>
            <a:endParaRPr lang="en-US"/>
          </a:p>
        </p:txBody>
      </p:sp>
    </p:spTree>
    <p:extLst>
      <p:ext uri="{BB962C8B-B14F-4D97-AF65-F5344CB8AC3E}">
        <p14:creationId xmlns:p14="http://schemas.microsoft.com/office/powerpoint/2010/main" val="84048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5</a:t>
            </a:fld>
            <a:endParaRPr lang="en-US"/>
          </a:p>
        </p:txBody>
      </p:sp>
    </p:spTree>
    <p:extLst>
      <p:ext uri="{BB962C8B-B14F-4D97-AF65-F5344CB8AC3E}">
        <p14:creationId xmlns:p14="http://schemas.microsoft.com/office/powerpoint/2010/main" val="481991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6</a:t>
            </a:fld>
            <a:endParaRPr lang="en-US"/>
          </a:p>
        </p:txBody>
      </p:sp>
    </p:spTree>
    <p:extLst>
      <p:ext uri="{BB962C8B-B14F-4D97-AF65-F5344CB8AC3E}">
        <p14:creationId xmlns:p14="http://schemas.microsoft.com/office/powerpoint/2010/main" val="73818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E51E4-4F99-4F19-BE74-42119CB9A107}" type="slidenum">
              <a:rPr lang="en-US" smtClean="0"/>
              <a:t>7</a:t>
            </a:fld>
            <a:endParaRPr lang="en-US"/>
          </a:p>
        </p:txBody>
      </p:sp>
    </p:spTree>
    <p:extLst>
      <p:ext uri="{BB962C8B-B14F-4D97-AF65-F5344CB8AC3E}">
        <p14:creationId xmlns:p14="http://schemas.microsoft.com/office/powerpoint/2010/main" val="48161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8</a:t>
            </a:fld>
            <a:endParaRPr lang="en-US"/>
          </a:p>
        </p:txBody>
      </p:sp>
    </p:spTree>
    <p:extLst>
      <p:ext uri="{BB962C8B-B14F-4D97-AF65-F5344CB8AC3E}">
        <p14:creationId xmlns:p14="http://schemas.microsoft.com/office/powerpoint/2010/main" val="235652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5"/>
          </p:nvPr>
        </p:nvSpPr>
        <p:spPr/>
        <p:txBody>
          <a:bodyPr/>
          <a:lstStyle/>
          <a:p>
            <a:fld id="{239E51E4-4F99-4F19-BE74-42119CB9A107}" type="slidenum">
              <a:rPr lang="en-US" smtClean="0"/>
              <a:t>9</a:t>
            </a:fld>
            <a:endParaRPr lang="en-US"/>
          </a:p>
        </p:txBody>
      </p:sp>
    </p:spTree>
    <p:extLst>
      <p:ext uri="{BB962C8B-B14F-4D97-AF65-F5344CB8AC3E}">
        <p14:creationId xmlns:p14="http://schemas.microsoft.com/office/powerpoint/2010/main" val="327291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5/23/2024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7852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C12018-AE0B-45B3-8833-1C61B747ADFD}" type="datetime1">
              <a:rPr lang="en-US" smtClean="0"/>
              <a:t>5/23/2024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958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C874D72-DF44-407D-AEE5-0273DD00D922}" type="datetime1">
              <a:rPr lang="en-US" smtClean="0"/>
              <a:t>5/23/2024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7606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5/23/2024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5784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5/23/2024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pic>
        <p:nvPicPr>
          <p:cNvPr id="8" name="Picture 7">
            <a:extLst>
              <a:ext uri="{FF2B5EF4-FFF2-40B4-BE49-F238E27FC236}">
                <a16:creationId xmlns:a16="http://schemas.microsoft.com/office/drawing/2014/main" id="{10EDEB6E-7646-05BE-71CC-2FAD1274E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49847" y="6345944"/>
            <a:ext cx="1838747" cy="512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6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5/23/2024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pic>
        <p:nvPicPr>
          <p:cNvPr id="10" name="Picture 9">
            <a:extLst>
              <a:ext uri="{FF2B5EF4-FFF2-40B4-BE49-F238E27FC236}">
                <a16:creationId xmlns:a16="http://schemas.microsoft.com/office/drawing/2014/main" id="{B62DB9F5-78D9-1CFA-88D4-F669123E3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714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5/23/2024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pic>
        <p:nvPicPr>
          <p:cNvPr id="6" name="Picture 5">
            <a:extLst>
              <a:ext uri="{FF2B5EF4-FFF2-40B4-BE49-F238E27FC236}">
                <a16:creationId xmlns:a16="http://schemas.microsoft.com/office/drawing/2014/main" id="{48F211A0-6BEA-94F9-F14F-9B2078D902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560" b="-4881"/>
          <a:stretch/>
        </p:blipFill>
        <p:spPr bwMode="auto">
          <a:xfrm>
            <a:off x="118170" y="6194296"/>
            <a:ext cx="2106930" cy="5867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22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5/23/2024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7563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5/23/2024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367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5/23/2024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1113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A78304-8938-479D-8111-AA943458A814}" type="datetime1">
              <a:rPr lang="en-US" smtClean="0"/>
              <a:t>5/23/2024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E7843D-FF13-4365-9478-9625B70A2705}" type="slidenum">
              <a:rPr lang="en-US" smtClean="0"/>
              <a:t>‹#›</a:t>
            </a:fld>
            <a:endParaRPr lang="en-US"/>
          </a:p>
        </p:txBody>
      </p:sp>
      <p:pic>
        <p:nvPicPr>
          <p:cNvPr id="7" name="Picture 6" descr="Blue text on a black background&#10;&#10;Description automatically generated">
            <a:extLst>
              <a:ext uri="{FF2B5EF4-FFF2-40B4-BE49-F238E27FC236}">
                <a16:creationId xmlns:a16="http://schemas.microsoft.com/office/drawing/2014/main" id="{C62A4CF9-BC7A-8954-20FB-3C4BE9E4694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9218" y="6296025"/>
            <a:ext cx="1502410" cy="393700"/>
          </a:xfrm>
          <a:prstGeom prst="rect">
            <a:avLst/>
          </a:prstGeom>
          <a:noFill/>
          <a:ln>
            <a:noFill/>
          </a:ln>
        </p:spPr>
      </p:pic>
    </p:spTree>
    <p:extLst>
      <p:ext uri="{BB962C8B-B14F-4D97-AF65-F5344CB8AC3E}">
        <p14:creationId xmlns:p14="http://schemas.microsoft.com/office/powerpoint/2010/main" val="367474254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hyperlink" Target="mailto:inovacijski.vauceri@mingor.h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Network connection abstract against a white background">
            <a:extLst>
              <a:ext uri="{FF2B5EF4-FFF2-40B4-BE49-F238E27FC236}">
                <a16:creationId xmlns:a16="http://schemas.microsoft.com/office/drawing/2014/main" id="{8264B651-0176-3AB5-60AC-906D792C2D1D}"/>
              </a:ext>
            </a:extLst>
          </p:cNvPr>
          <p:cNvPicPr>
            <a:picLocks noChangeAspect="1"/>
          </p:cNvPicPr>
          <p:nvPr/>
        </p:nvPicPr>
        <p:blipFill rotWithShape="1">
          <a:blip r:embed="rId4"/>
          <a:srcRect t="38311"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1BED2F5E-34B0-06F0-9AB9-B5B3A8D30490}"/>
              </a:ext>
            </a:extLst>
          </p:cNvPr>
          <p:cNvSpPr>
            <a:spLocks noGrp="1"/>
          </p:cNvSpPr>
          <p:nvPr>
            <p:ph type="ctrTitle"/>
          </p:nvPr>
        </p:nvSpPr>
        <p:spPr>
          <a:xfrm>
            <a:off x="758019" y="5208985"/>
            <a:ext cx="10407602" cy="1229865"/>
          </a:xfrm>
        </p:spPr>
        <p:txBody>
          <a:bodyPr>
            <a:normAutofit/>
          </a:bodyPr>
          <a:lstStyle/>
          <a:p>
            <a:r>
              <a:rPr lang="en-US" sz="4800" b="1" err="1">
                <a:solidFill>
                  <a:srgbClr val="002060"/>
                </a:solidFill>
              </a:rPr>
              <a:t>Inovacijski</a:t>
            </a:r>
            <a:r>
              <a:rPr lang="en-US" sz="4800" b="1">
                <a:solidFill>
                  <a:srgbClr val="002060"/>
                </a:solidFill>
              </a:rPr>
              <a:t> </a:t>
            </a:r>
            <a:r>
              <a:rPr lang="en-US" sz="4800" b="1" err="1">
                <a:solidFill>
                  <a:srgbClr val="002060"/>
                </a:solidFill>
              </a:rPr>
              <a:t>vaučeri</a:t>
            </a:r>
            <a:r>
              <a:rPr lang="en-US" sz="4800" b="1">
                <a:solidFill>
                  <a:srgbClr val="002060"/>
                </a:solidFill>
              </a:rPr>
              <a:t> za MSP-</a:t>
            </a:r>
            <a:r>
              <a:rPr lang="en-US" sz="4800" b="1" err="1">
                <a:solidFill>
                  <a:srgbClr val="002060"/>
                </a:solidFill>
              </a:rPr>
              <a:t>ove</a:t>
            </a:r>
            <a:br>
              <a:rPr lang="en-US" sz="4800" b="1">
                <a:solidFill>
                  <a:srgbClr val="002060"/>
                </a:solidFill>
              </a:rPr>
            </a:br>
            <a:r>
              <a:rPr lang="en-US" sz="2000">
                <a:solidFill>
                  <a:srgbClr val="002060"/>
                </a:solidFill>
              </a:rPr>
              <a:t>(</a:t>
            </a:r>
            <a:r>
              <a:rPr lang="en-US" sz="2000" err="1">
                <a:solidFill>
                  <a:srgbClr val="002060"/>
                </a:solidFill>
              </a:rPr>
              <a:t>referentni</a:t>
            </a:r>
            <a:r>
              <a:rPr lang="en-US" sz="2000">
                <a:solidFill>
                  <a:srgbClr val="002060"/>
                </a:solidFill>
              </a:rPr>
              <a:t> </a:t>
            </a:r>
            <a:r>
              <a:rPr lang="en-US" sz="2000" err="1">
                <a:solidFill>
                  <a:srgbClr val="002060"/>
                </a:solidFill>
              </a:rPr>
              <a:t>broj</a:t>
            </a:r>
            <a:r>
              <a:rPr lang="en-US" sz="2000">
                <a:solidFill>
                  <a:srgbClr val="002060"/>
                </a:solidFill>
              </a:rPr>
              <a:t>: PK.1.1.06.)</a:t>
            </a:r>
          </a:p>
        </p:txBody>
      </p:sp>
      <p:sp>
        <p:nvSpPr>
          <p:cNvPr id="3" name="Subtitle 2">
            <a:extLst>
              <a:ext uri="{FF2B5EF4-FFF2-40B4-BE49-F238E27FC236}">
                <a16:creationId xmlns:a16="http://schemas.microsoft.com/office/drawing/2014/main" id="{23DB640F-2E47-4D08-3F0A-6E9743651BA4}"/>
              </a:ext>
            </a:extLst>
          </p:cNvPr>
          <p:cNvSpPr>
            <a:spLocks noGrp="1"/>
          </p:cNvSpPr>
          <p:nvPr>
            <p:ph type="subTitle" idx="1"/>
          </p:nvPr>
        </p:nvSpPr>
        <p:spPr>
          <a:xfrm>
            <a:off x="379010" y="4631128"/>
            <a:ext cx="10407602" cy="487924"/>
          </a:xfrm>
        </p:spPr>
        <p:txBody>
          <a:bodyPr>
            <a:normAutofit/>
          </a:bodyPr>
          <a:lstStyle/>
          <a:p>
            <a:r>
              <a:rPr lang="en-US" sz="1600" err="1">
                <a:solidFill>
                  <a:srgbClr val="002060"/>
                </a:solidFill>
              </a:rPr>
              <a:t>Poziv</a:t>
            </a:r>
            <a:r>
              <a:rPr lang="en-US" sz="1600">
                <a:solidFill>
                  <a:srgbClr val="002060"/>
                </a:solidFill>
              </a:rPr>
              <a:t> </a:t>
            </a:r>
            <a:r>
              <a:rPr lang="en-US" sz="1600" err="1">
                <a:solidFill>
                  <a:srgbClr val="002060"/>
                </a:solidFill>
              </a:rPr>
              <a:t>na</a:t>
            </a:r>
            <a:r>
              <a:rPr lang="en-US" sz="1600">
                <a:solidFill>
                  <a:srgbClr val="002060"/>
                </a:solidFill>
              </a:rPr>
              <a:t> </a:t>
            </a:r>
            <a:r>
              <a:rPr lang="en-US" sz="1600" err="1">
                <a:solidFill>
                  <a:srgbClr val="002060"/>
                </a:solidFill>
              </a:rPr>
              <a:t>dostavu</a:t>
            </a:r>
            <a:r>
              <a:rPr lang="en-US" sz="1600">
                <a:solidFill>
                  <a:srgbClr val="002060"/>
                </a:solidFill>
              </a:rPr>
              <a:t> </a:t>
            </a:r>
            <a:r>
              <a:rPr lang="en-US" sz="1600" err="1">
                <a:solidFill>
                  <a:srgbClr val="002060"/>
                </a:solidFill>
              </a:rPr>
              <a:t>projektnih</a:t>
            </a:r>
            <a:r>
              <a:rPr lang="en-US" sz="1600">
                <a:solidFill>
                  <a:srgbClr val="002060"/>
                </a:solidFill>
              </a:rPr>
              <a:t> </a:t>
            </a:r>
            <a:r>
              <a:rPr lang="en-US" sz="1600" err="1">
                <a:solidFill>
                  <a:srgbClr val="002060"/>
                </a:solidFill>
              </a:rPr>
              <a:t>prijedloga</a:t>
            </a:r>
            <a:endParaRPr lang="en-US" sz="1600">
              <a:solidFill>
                <a:srgbClr val="002060"/>
              </a:solidFill>
            </a:endParaRPr>
          </a:p>
        </p:txBody>
      </p:sp>
      <p:pic>
        <p:nvPicPr>
          <p:cNvPr id="5" name="Picture 4" descr="Slika na kojoj se prikazuje simbol, emblem, logotip, značka&#10;&#10;Opis je automatski generiran">
            <a:extLst>
              <a:ext uri="{FF2B5EF4-FFF2-40B4-BE49-F238E27FC236}">
                <a16:creationId xmlns:a16="http://schemas.microsoft.com/office/drawing/2014/main" id="{F8B78BCE-BF25-A743-8850-442776068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3470" y="123535"/>
            <a:ext cx="1218896" cy="744659"/>
          </a:xfrm>
          <a:prstGeom prst="rect">
            <a:avLst/>
          </a:prstGeom>
        </p:spPr>
      </p:pic>
    </p:spTree>
    <p:extLst>
      <p:ext uri="{BB962C8B-B14F-4D97-AF65-F5344CB8AC3E}">
        <p14:creationId xmlns:p14="http://schemas.microsoft.com/office/powerpoint/2010/main" val="4275553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968B-6A56-AA11-FDAC-A85A2B30A5D1}"/>
              </a:ext>
            </a:extLst>
          </p:cNvPr>
          <p:cNvSpPr>
            <a:spLocks noGrp="1"/>
          </p:cNvSpPr>
          <p:nvPr>
            <p:ph type="title"/>
          </p:nvPr>
        </p:nvSpPr>
        <p:spPr>
          <a:xfrm>
            <a:off x="613760" y="-121011"/>
            <a:ext cx="8553685" cy="1622321"/>
          </a:xfrm>
        </p:spPr>
        <p:txBody>
          <a:bodyPr>
            <a:normAutofit/>
          </a:bodyPr>
          <a:lstStyle/>
          <a:p>
            <a:r>
              <a:rPr lang="en-US" sz="3200" err="1">
                <a:solidFill>
                  <a:srgbClr val="002060"/>
                </a:solidFill>
              </a:rPr>
              <a:t>Predmet</a:t>
            </a:r>
            <a:r>
              <a:rPr lang="en-US" sz="3200">
                <a:solidFill>
                  <a:srgbClr val="002060"/>
                </a:solidFill>
              </a:rPr>
              <a:t> </a:t>
            </a:r>
            <a:r>
              <a:rPr lang="en-US" sz="3200" err="1">
                <a:solidFill>
                  <a:srgbClr val="002060"/>
                </a:solidFill>
              </a:rPr>
              <a:t>i</a:t>
            </a:r>
            <a:r>
              <a:rPr lang="en-US" sz="3200">
                <a:solidFill>
                  <a:srgbClr val="002060"/>
                </a:solidFill>
              </a:rPr>
              <a:t> </a:t>
            </a:r>
            <a:r>
              <a:rPr lang="en-US" sz="3200" err="1">
                <a:solidFill>
                  <a:srgbClr val="002060"/>
                </a:solidFill>
              </a:rPr>
              <a:t>svrha</a:t>
            </a:r>
            <a:r>
              <a:rPr lang="en-US" sz="3200">
                <a:solidFill>
                  <a:srgbClr val="002060"/>
                </a:solidFill>
              </a:rPr>
              <a:t> </a:t>
            </a:r>
            <a:r>
              <a:rPr lang="en-US" sz="3200" err="1">
                <a:solidFill>
                  <a:srgbClr val="002060"/>
                </a:solidFill>
              </a:rPr>
              <a:t>Poziva</a:t>
            </a:r>
            <a:r>
              <a:rPr lang="en-US" sz="3200">
                <a:solidFill>
                  <a:srgbClr val="002060"/>
                </a:solidFill>
              </a:rPr>
              <a:t> </a:t>
            </a:r>
          </a:p>
        </p:txBody>
      </p:sp>
      <p:graphicFrame>
        <p:nvGraphicFramePr>
          <p:cNvPr id="8" name="Content Placeholder 2">
            <a:extLst>
              <a:ext uri="{FF2B5EF4-FFF2-40B4-BE49-F238E27FC236}">
                <a16:creationId xmlns:a16="http://schemas.microsoft.com/office/drawing/2014/main" id="{0966A8DB-09B3-8EFD-8131-966CA5F6D6F8}"/>
              </a:ext>
            </a:extLst>
          </p:cNvPr>
          <p:cNvGraphicFramePr>
            <a:graphicFrameLocks noGrp="1"/>
          </p:cNvGraphicFramePr>
          <p:nvPr>
            <p:ph idx="1"/>
            <p:extLst>
              <p:ext uri="{D42A27DB-BD31-4B8C-83A1-F6EECF244321}">
                <p14:modId xmlns:p14="http://schemas.microsoft.com/office/powerpoint/2010/main" val="1215972586"/>
              </p:ext>
            </p:extLst>
          </p:nvPr>
        </p:nvGraphicFramePr>
        <p:xfrm>
          <a:off x="287362" y="1723292"/>
          <a:ext cx="11185370" cy="479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63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FA053-8DE8-72D4-CBEC-718A01EE4F03}"/>
              </a:ext>
            </a:extLst>
          </p:cNvPr>
          <p:cNvSpPr>
            <a:spLocks noGrp="1"/>
          </p:cNvSpPr>
          <p:nvPr>
            <p:ph idx="1"/>
          </p:nvPr>
        </p:nvSpPr>
        <p:spPr>
          <a:xfrm>
            <a:off x="1103312" y="487018"/>
            <a:ext cx="9625758" cy="5761382"/>
          </a:xfrm>
        </p:spPr>
        <p:txBody>
          <a:bodyPr/>
          <a:lstStyle/>
          <a:p>
            <a:endParaRPr kumimoji="0" lang="hr-HR" b="1" i="0" u="none" strike="noStrike" kern="0" cap="none" spc="0" normalizeH="0" baseline="0" noProof="0">
              <a:ln>
                <a:noFill/>
              </a:ln>
              <a:effectLst/>
              <a:uLnTx/>
              <a:uFillTx/>
              <a:cs typeface="Times New Roman" panose="02020603050405020304" pitchFamily="18" charset="0"/>
            </a:endParaRPr>
          </a:p>
          <a:p>
            <a:r>
              <a:rPr lang="hr-HR" sz="1800" kern="100">
                <a:effectLst/>
                <a:latin typeface="Aptos" panose="020B0004020202020204" pitchFamily="34" charset="0"/>
                <a:ea typeface="Aptos" panose="020B0004020202020204" pitchFamily="34" charset="0"/>
                <a:cs typeface="Times New Roman" panose="02020603050405020304" pitchFamily="18" charset="0"/>
              </a:rPr>
              <a:t>Potpore za inovacije za MSP-ove</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7" name="Rectangle 6">
            <a:extLst>
              <a:ext uri="{FF2B5EF4-FFF2-40B4-BE49-F238E27FC236}">
                <a16:creationId xmlns:a16="http://schemas.microsoft.com/office/drawing/2014/main" id="{386BAA2A-9E65-A077-AE00-F4DC087EFE09}"/>
              </a:ext>
            </a:extLst>
          </p:cNvPr>
          <p:cNvSpPr/>
          <p:nvPr/>
        </p:nvSpPr>
        <p:spPr>
          <a:xfrm>
            <a:off x="2287960" y="2555236"/>
            <a:ext cx="7256462" cy="738664"/>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algn="ctr" defTabSz="457200" fontAlgn="base">
              <a:spcBef>
                <a:spcPct val="0"/>
              </a:spcBef>
              <a:spcAft>
                <a:spcPct val="0"/>
              </a:spcAft>
              <a:defRPr/>
            </a:pPr>
            <a:r>
              <a:rPr lang="en-GB" sz="1800">
                <a:effectLst/>
                <a:ea typeface="Yu Mincho" panose="02020400000000000000" pitchFamily="18" charset="-128"/>
                <a:cs typeface="Arial" panose="020B0604020202020204" pitchFamily="34" charset="0"/>
              </a:rPr>
              <a:t> </a:t>
            </a:r>
            <a:r>
              <a:rPr lang="en-GB" sz="1800" err="1">
                <a:effectLst/>
                <a:ea typeface="Yu Mincho" panose="02020400000000000000" pitchFamily="18" charset="-128"/>
                <a:cs typeface="Arial" panose="020B0604020202020204" pitchFamily="34" charset="0"/>
              </a:rPr>
              <a:t>raspoloživa</a:t>
            </a:r>
            <a:r>
              <a:rPr lang="en-GB" sz="1800">
                <a:effectLst/>
                <a:ea typeface="Yu Mincho" panose="02020400000000000000" pitchFamily="18" charset="-128"/>
                <a:cs typeface="Arial" panose="020B0604020202020204" pitchFamily="34" charset="0"/>
              </a:rPr>
              <a:t> </a:t>
            </a:r>
            <a:r>
              <a:rPr lang="hr-HR" kern="0">
                <a:solidFill>
                  <a:srgbClr val="002060"/>
                </a:solidFill>
              </a:rPr>
              <a:t>sredstva namijenjena MSP</a:t>
            </a:r>
            <a:r>
              <a:rPr lang="en-GB" kern="0">
                <a:solidFill>
                  <a:srgbClr val="002060"/>
                </a:solidFill>
              </a:rPr>
              <a:t>-</a:t>
            </a:r>
            <a:r>
              <a:rPr lang="en-GB" kern="0" err="1">
                <a:solidFill>
                  <a:srgbClr val="002060"/>
                </a:solidFill>
              </a:rPr>
              <a:t>ovima</a:t>
            </a:r>
            <a:r>
              <a:rPr lang="en-GB" sz="1800">
                <a:effectLst/>
                <a:ea typeface="Yu Mincho" panose="02020400000000000000" pitchFamily="18" charset="-128"/>
                <a:cs typeface="Arial" panose="020B0604020202020204" pitchFamily="34" charset="0"/>
              </a:rPr>
              <a:t> </a:t>
            </a:r>
          </a:p>
          <a:p>
            <a:pPr marL="0" marR="0" lvl="0" indent="0" algn="ctr" defTabSz="457200" eaLnBrk="1" fontAlgn="base" latinLnBrk="0" hangingPunct="1">
              <a:lnSpc>
                <a:spcPct val="100000"/>
              </a:lnSpc>
              <a:spcBef>
                <a:spcPct val="0"/>
              </a:spcBef>
              <a:spcAft>
                <a:spcPct val="0"/>
              </a:spcAft>
              <a:buClrTx/>
              <a:buSzTx/>
              <a:buFontTx/>
              <a:buNone/>
              <a:tabLst/>
              <a:defRPr/>
            </a:pPr>
            <a:r>
              <a:rPr lang="hr-HR" sz="2400" b="1">
                <a:solidFill>
                  <a:srgbClr val="002060"/>
                </a:solidFill>
                <a:effectLst/>
                <a:ea typeface="Yu Mincho" panose="02020400000000000000" pitchFamily="18" charset="-128"/>
                <a:cs typeface="Arial" panose="020B0604020202020204" pitchFamily="34" charset="0"/>
              </a:rPr>
              <a:t>4.874.214 EUR</a:t>
            </a:r>
            <a:endParaRPr kumimoji="0" lang="hr-HR" sz="2400" b="0" i="0" u="none" strike="noStrike" kern="0" cap="none" spc="0" normalizeH="0" baseline="0" noProof="0">
              <a:ln>
                <a:noFill/>
              </a:ln>
              <a:solidFill>
                <a:srgbClr val="002060"/>
              </a:solidFill>
              <a:effectLst/>
              <a:uLnTx/>
              <a:uFillTx/>
            </a:endParaRPr>
          </a:p>
        </p:txBody>
      </p:sp>
      <p:sp>
        <p:nvSpPr>
          <p:cNvPr id="10" name="Arrow: Right 9">
            <a:extLst>
              <a:ext uri="{FF2B5EF4-FFF2-40B4-BE49-F238E27FC236}">
                <a16:creationId xmlns:a16="http://schemas.microsoft.com/office/drawing/2014/main" id="{27E058F4-D1C9-2FA1-A27A-061B9A985C11}"/>
              </a:ext>
            </a:extLst>
          </p:cNvPr>
          <p:cNvSpPr/>
          <p:nvPr/>
        </p:nvSpPr>
        <p:spPr>
          <a:xfrm>
            <a:off x="1207477" y="741575"/>
            <a:ext cx="4487816" cy="7676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kern="0">
                <a:cs typeface="Times New Roman" panose="02020603050405020304" pitchFamily="18" charset="0"/>
              </a:rPr>
              <a:t>VRSTA POZIVA</a:t>
            </a:r>
            <a:endParaRPr lang="en-US" sz="2400"/>
          </a:p>
        </p:txBody>
      </p:sp>
      <p:sp>
        <p:nvSpPr>
          <p:cNvPr id="11" name="Rectangle 10">
            <a:extLst>
              <a:ext uri="{FF2B5EF4-FFF2-40B4-BE49-F238E27FC236}">
                <a16:creationId xmlns:a16="http://schemas.microsoft.com/office/drawing/2014/main" id="{A05DFD5C-745A-5DD2-91BD-791684B25E1B}"/>
              </a:ext>
            </a:extLst>
          </p:cNvPr>
          <p:cNvSpPr/>
          <p:nvPr/>
        </p:nvSpPr>
        <p:spPr>
          <a:xfrm>
            <a:off x="6416151" y="881978"/>
            <a:ext cx="4417084" cy="486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err="1"/>
              <a:t>otvoreni</a:t>
            </a:r>
            <a:r>
              <a:rPr lang="en-US" sz="2400"/>
              <a:t> </a:t>
            </a:r>
            <a:r>
              <a:rPr lang="en-US" sz="2400" err="1"/>
              <a:t>postupak</a:t>
            </a:r>
            <a:endParaRPr lang="en-US" sz="2400"/>
          </a:p>
        </p:txBody>
      </p:sp>
      <p:sp>
        <p:nvSpPr>
          <p:cNvPr id="12" name="Arrow: Right 11">
            <a:extLst>
              <a:ext uri="{FF2B5EF4-FFF2-40B4-BE49-F238E27FC236}">
                <a16:creationId xmlns:a16="http://schemas.microsoft.com/office/drawing/2014/main" id="{6D10E29A-DCBE-658A-5AD1-FB8C8A0EA1C3}"/>
              </a:ext>
            </a:extLst>
          </p:cNvPr>
          <p:cNvSpPr/>
          <p:nvPr/>
        </p:nvSpPr>
        <p:spPr>
          <a:xfrm>
            <a:off x="1288035" y="1633202"/>
            <a:ext cx="4487816" cy="767687"/>
          </a:xfrm>
          <a:prstGeom prst="rightArrow">
            <a:avLst>
              <a:gd name="adj1" fmla="val 50000"/>
              <a:gd name="adj2" fmla="val 62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MODALITET POZIVA</a:t>
            </a:r>
          </a:p>
        </p:txBody>
      </p:sp>
      <p:sp>
        <p:nvSpPr>
          <p:cNvPr id="13" name="Rectangle 12">
            <a:extLst>
              <a:ext uri="{FF2B5EF4-FFF2-40B4-BE49-F238E27FC236}">
                <a16:creationId xmlns:a16="http://schemas.microsoft.com/office/drawing/2014/main" id="{675EE676-E476-4559-D48B-2F6B0422F306}"/>
              </a:ext>
            </a:extLst>
          </p:cNvPr>
          <p:cNvSpPr/>
          <p:nvPr/>
        </p:nvSpPr>
        <p:spPr>
          <a:xfrm>
            <a:off x="6416151" y="1763820"/>
            <a:ext cx="4417085" cy="5111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err="1"/>
              <a:t>trajni</a:t>
            </a:r>
            <a:r>
              <a:rPr lang="en-US" sz="2400"/>
              <a:t>, do </a:t>
            </a:r>
            <a:r>
              <a:rPr lang="en-US" sz="2400" err="1"/>
              <a:t>iskorištenja</a:t>
            </a:r>
            <a:r>
              <a:rPr lang="en-US" sz="2400"/>
              <a:t> </a:t>
            </a:r>
            <a:r>
              <a:rPr lang="en-US" sz="2400" err="1"/>
              <a:t>sredstava</a:t>
            </a:r>
            <a:endParaRPr lang="en-US" sz="2400"/>
          </a:p>
        </p:txBody>
      </p:sp>
      <p:sp>
        <p:nvSpPr>
          <p:cNvPr id="14" name="Rectangle: Rounded Corners 13">
            <a:extLst>
              <a:ext uri="{FF2B5EF4-FFF2-40B4-BE49-F238E27FC236}">
                <a16:creationId xmlns:a16="http://schemas.microsoft.com/office/drawing/2014/main" id="{09E95302-A0E3-C46C-54D8-4DDEFD1B01FD}"/>
              </a:ext>
            </a:extLst>
          </p:cNvPr>
          <p:cNvSpPr/>
          <p:nvPr/>
        </p:nvSpPr>
        <p:spPr>
          <a:xfrm>
            <a:off x="2671195" y="3575932"/>
            <a:ext cx="6893047" cy="92333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err="1"/>
              <a:t>Najniži</a:t>
            </a:r>
            <a:r>
              <a:rPr lang="en-US" sz="2000" b="1"/>
              <a:t> </a:t>
            </a:r>
            <a:r>
              <a:rPr lang="en-US" sz="2000" b="1" err="1"/>
              <a:t>iznos</a:t>
            </a:r>
            <a:r>
              <a:rPr lang="en-US" sz="2000" b="1"/>
              <a:t> </a:t>
            </a:r>
            <a:r>
              <a:rPr lang="en-US" sz="2000" b="1" err="1"/>
              <a:t>potpore</a:t>
            </a:r>
            <a:r>
              <a:rPr lang="en-US" sz="2000" b="1"/>
              <a:t> 2 000 €</a:t>
            </a:r>
          </a:p>
          <a:p>
            <a:pPr algn="ctr"/>
            <a:r>
              <a:rPr lang="en-US" sz="2000" b="1" err="1"/>
              <a:t>Najviši</a:t>
            </a:r>
            <a:r>
              <a:rPr lang="en-US" sz="2000" b="1"/>
              <a:t> </a:t>
            </a:r>
            <a:r>
              <a:rPr lang="en-US" sz="2000" b="1" err="1"/>
              <a:t>iznos</a:t>
            </a:r>
            <a:r>
              <a:rPr lang="en-US" sz="2000" b="1"/>
              <a:t> </a:t>
            </a:r>
            <a:r>
              <a:rPr lang="en-US" sz="2000" b="1" err="1"/>
              <a:t>potpore</a:t>
            </a:r>
            <a:r>
              <a:rPr lang="en-US" sz="2000" b="1"/>
              <a:t> 10 000 €</a:t>
            </a:r>
          </a:p>
        </p:txBody>
      </p:sp>
      <p:sp>
        <p:nvSpPr>
          <p:cNvPr id="15" name="Oval 14">
            <a:extLst>
              <a:ext uri="{FF2B5EF4-FFF2-40B4-BE49-F238E27FC236}">
                <a16:creationId xmlns:a16="http://schemas.microsoft.com/office/drawing/2014/main" id="{3B1C26AF-F165-BF15-B51A-13849B08FC3D}"/>
              </a:ext>
            </a:extLst>
          </p:cNvPr>
          <p:cNvSpPr/>
          <p:nvPr/>
        </p:nvSpPr>
        <p:spPr>
          <a:xfrm>
            <a:off x="2919046" y="4852291"/>
            <a:ext cx="6189783" cy="15935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kern="100">
              <a:effectLst/>
              <a:latin typeface="Century Gothic" panose="020B0502020202020204" pitchFamily="34" charset="0"/>
              <a:ea typeface="Aptos" panose="020B0004020202020204" pitchFamily="34" charset="0"/>
              <a:cs typeface="Times New Roman" panose="02020603050405020304" pitchFamily="18" charset="0"/>
            </a:endParaRPr>
          </a:p>
          <a:p>
            <a:pPr algn="ctr"/>
            <a:r>
              <a:rPr lang="hr-HR" sz="2000" kern="100">
                <a:effectLst/>
                <a:ea typeface="Aptos" panose="020B0004020202020204" pitchFamily="34" charset="0"/>
                <a:cs typeface="Times New Roman" panose="02020603050405020304" pitchFamily="18" charset="0"/>
              </a:rPr>
              <a:t>Potpore za inovacije za MSP-ove</a:t>
            </a:r>
            <a:endParaRPr lang="en-GB" sz="2000" kern="100">
              <a:effectLst/>
              <a:ea typeface="Aptos" panose="020B0004020202020204" pitchFamily="34" charset="0"/>
              <a:cs typeface="Times New Roman" panose="02020603050405020304" pitchFamily="18" charset="0"/>
            </a:endParaRPr>
          </a:p>
          <a:p>
            <a:pPr algn="ctr"/>
            <a:r>
              <a:rPr lang="en-US" sz="2000" b="1"/>
              <a:t>Max. </a:t>
            </a:r>
            <a:r>
              <a:rPr lang="en-US" sz="2000" b="1" err="1"/>
              <a:t>intenzitet</a:t>
            </a:r>
            <a:r>
              <a:rPr lang="en-US" sz="2000" b="1"/>
              <a:t> </a:t>
            </a:r>
            <a:r>
              <a:rPr lang="en-US" sz="2000" b="1" err="1"/>
              <a:t>potpore</a:t>
            </a:r>
            <a:r>
              <a:rPr lang="en-US" sz="2000" b="1"/>
              <a:t> </a:t>
            </a:r>
          </a:p>
          <a:p>
            <a:pPr algn="ctr"/>
            <a:r>
              <a:rPr lang="en-US" sz="2000" b="1"/>
              <a:t>85 %</a:t>
            </a:r>
            <a:endParaRPr lang="en-GB" sz="2000" kern="100">
              <a:effectLst/>
              <a:ea typeface="Aptos" panose="020B0004020202020204" pitchFamily="34" charset="0"/>
              <a:cs typeface="Times New Roman" panose="02020603050405020304" pitchFamily="18" charset="0"/>
            </a:endParaRPr>
          </a:p>
          <a:p>
            <a:pPr algn="ctr"/>
            <a:endParaRPr lang="en-US" sz="2000" b="1">
              <a:latin typeface="Century Gothic" panose="020B0502020202020204" pitchFamily="34" charset="0"/>
            </a:endParaRPr>
          </a:p>
        </p:txBody>
      </p:sp>
      <p:cxnSp>
        <p:nvCxnSpPr>
          <p:cNvPr id="17" name="Straight Arrow Connector 16">
            <a:extLst>
              <a:ext uri="{FF2B5EF4-FFF2-40B4-BE49-F238E27FC236}">
                <a16:creationId xmlns:a16="http://schemas.microsoft.com/office/drawing/2014/main" id="{71801CC7-2417-43D3-48E4-C786A955FCCD}"/>
              </a:ext>
            </a:extLst>
          </p:cNvPr>
          <p:cNvCxnSpPr>
            <a:cxnSpLocks/>
            <a:stCxn id="7" idx="2"/>
          </p:cNvCxnSpPr>
          <p:nvPr/>
        </p:nvCxnSpPr>
        <p:spPr>
          <a:xfrm>
            <a:off x="5916191" y="3293900"/>
            <a:ext cx="0" cy="25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5C5B5D-D50A-23B4-F3E1-5B8D8F8CD5A9}"/>
              </a:ext>
            </a:extLst>
          </p:cNvPr>
          <p:cNvCxnSpPr>
            <a:cxnSpLocks/>
          </p:cNvCxnSpPr>
          <p:nvPr/>
        </p:nvCxnSpPr>
        <p:spPr>
          <a:xfrm>
            <a:off x="5916191" y="4499263"/>
            <a:ext cx="0" cy="295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kstniOkvir 4">
            <a:extLst>
              <a:ext uri="{FF2B5EF4-FFF2-40B4-BE49-F238E27FC236}">
                <a16:creationId xmlns:a16="http://schemas.microsoft.com/office/drawing/2014/main" id="{3E54C75F-344E-1863-0602-6693C99B956A}"/>
              </a:ext>
            </a:extLst>
          </p:cNvPr>
          <p:cNvSpPr txBox="1"/>
          <p:nvPr/>
        </p:nvSpPr>
        <p:spPr>
          <a:xfrm>
            <a:off x="140381" y="59179"/>
            <a:ext cx="8848920" cy="747007"/>
          </a:xfrm>
          <a:prstGeom prst="rect">
            <a:avLst/>
          </a:prstGeom>
          <a:noFill/>
          <a:ln>
            <a:noFill/>
          </a:ln>
          <a:scene3d>
            <a:camera prst="orthographicFront"/>
            <a:lightRig rig="threePt" dir="t"/>
          </a:scene3d>
          <a:sp3d prstMaterial="metal">
            <a:bevelT w="165100" prst="coolSlant"/>
            <a:bevelB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r-Latn-RS"/>
            </a:defPPr>
            <a:lvl1pPr lvl="0" fontAlgn="auto">
              <a:spcAft>
                <a:spcPts val="0"/>
              </a:spcAft>
              <a:defRPr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spcAft>
                <a:spcPct val="0"/>
              </a:spcAft>
              <a:defRPr/>
            </a:pPr>
            <a:r>
              <a:rPr lang="pl-PL" sz="3200">
                <a:solidFill>
                  <a:srgbClr val="002060"/>
                </a:solidFill>
                <a:effectLst/>
                <a:ea typeface="MS PGothic" pitchFamily="34" charset="-128"/>
                <a:cs typeface="VladaRHSans Med" charset="0"/>
              </a:rPr>
              <a:t>Iznosi</a:t>
            </a:r>
            <a:r>
              <a:rPr lang="en-GB" sz="3200">
                <a:solidFill>
                  <a:srgbClr val="002060"/>
                </a:solidFill>
                <a:effectLst/>
                <a:ea typeface="MS PGothic" pitchFamily="34" charset="-128"/>
                <a:cs typeface="VladaRHSans Med" charset="0"/>
              </a:rPr>
              <a:t>, </a:t>
            </a:r>
            <a:r>
              <a:rPr lang="pl-PL" sz="3200">
                <a:solidFill>
                  <a:srgbClr val="002060"/>
                </a:solidFill>
                <a:effectLst/>
                <a:ea typeface="MS PGothic" pitchFamily="34" charset="-128"/>
                <a:cs typeface="VladaRHSans Med" charset="0"/>
              </a:rPr>
              <a:t>intenziteti i vrst</a:t>
            </a:r>
            <a:r>
              <a:rPr lang="en-GB" sz="3200">
                <a:solidFill>
                  <a:srgbClr val="002060"/>
                </a:solidFill>
                <a:effectLst/>
                <a:ea typeface="MS PGothic" pitchFamily="34" charset="-128"/>
                <a:cs typeface="VladaRHSans Med" charset="0"/>
              </a:rPr>
              <a:t>a</a:t>
            </a:r>
            <a:r>
              <a:rPr lang="pl-PL" sz="3200">
                <a:solidFill>
                  <a:srgbClr val="002060"/>
                </a:solidFill>
                <a:effectLst/>
                <a:ea typeface="MS PGothic" pitchFamily="34" charset="-128"/>
                <a:cs typeface="VladaRHSans Med" charset="0"/>
              </a:rPr>
              <a:t> potpora </a:t>
            </a:r>
          </a:p>
        </p:txBody>
      </p:sp>
    </p:spTree>
    <p:extLst>
      <p:ext uri="{BB962C8B-B14F-4D97-AF65-F5344CB8AC3E}">
        <p14:creationId xmlns:p14="http://schemas.microsoft.com/office/powerpoint/2010/main" val="351506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9E815-CDFF-6DA3-E5EA-22302D800109}"/>
              </a:ext>
            </a:extLst>
          </p:cNvPr>
          <p:cNvSpPr>
            <a:spLocks noGrp="1"/>
          </p:cNvSpPr>
          <p:nvPr>
            <p:ph type="title"/>
          </p:nvPr>
        </p:nvSpPr>
        <p:spPr>
          <a:xfrm>
            <a:off x="365759" y="0"/>
            <a:ext cx="9404723" cy="1400530"/>
          </a:xfrm>
        </p:spPr>
        <p:txBody>
          <a:bodyPr>
            <a:normAutofit/>
          </a:bodyPr>
          <a:lstStyle/>
          <a:p>
            <a:r>
              <a:rPr lang="en-US" sz="3200" err="1">
                <a:solidFill>
                  <a:srgbClr val="002060"/>
                </a:solidFill>
              </a:rPr>
              <a:t>Pokazatelji</a:t>
            </a:r>
            <a:endParaRPr lang="en-US" sz="3200">
              <a:solidFill>
                <a:srgbClr val="002060"/>
              </a:solidFill>
            </a:endParaRPr>
          </a:p>
        </p:txBody>
      </p:sp>
      <p:graphicFrame>
        <p:nvGraphicFramePr>
          <p:cNvPr id="5" name="Content Placeholder 2">
            <a:extLst>
              <a:ext uri="{FF2B5EF4-FFF2-40B4-BE49-F238E27FC236}">
                <a16:creationId xmlns:a16="http://schemas.microsoft.com/office/drawing/2014/main" id="{659FE06A-F465-7631-0957-B3764427B990}"/>
              </a:ext>
            </a:extLst>
          </p:cNvPr>
          <p:cNvGraphicFramePr>
            <a:graphicFrameLocks noGrp="1"/>
          </p:cNvGraphicFramePr>
          <p:nvPr>
            <p:ph idx="1"/>
            <p:extLst>
              <p:ext uri="{D42A27DB-BD31-4B8C-83A1-F6EECF244321}">
                <p14:modId xmlns:p14="http://schemas.microsoft.com/office/powerpoint/2010/main" val="1361134810"/>
              </p:ext>
            </p:extLst>
          </p:nvPr>
        </p:nvGraphicFramePr>
        <p:xfrm>
          <a:off x="1249681" y="1076960"/>
          <a:ext cx="10576560" cy="549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7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A831-30AA-427A-764B-B092EC412216}"/>
              </a:ext>
            </a:extLst>
          </p:cNvPr>
          <p:cNvSpPr>
            <a:spLocks noGrp="1"/>
          </p:cNvSpPr>
          <p:nvPr>
            <p:ph type="title"/>
          </p:nvPr>
        </p:nvSpPr>
        <p:spPr>
          <a:xfrm>
            <a:off x="636915" y="239549"/>
            <a:ext cx="9252154" cy="1016654"/>
          </a:xfrm>
        </p:spPr>
        <p:txBody>
          <a:bodyPr>
            <a:normAutofit/>
          </a:bodyPr>
          <a:lstStyle/>
          <a:p>
            <a:r>
              <a:rPr lang="en-US" sz="3200" err="1">
                <a:solidFill>
                  <a:srgbClr val="002060"/>
                </a:solidFill>
              </a:rPr>
              <a:t>Prihvatljivi</a:t>
            </a:r>
            <a:r>
              <a:rPr lang="en-US" sz="3200">
                <a:solidFill>
                  <a:srgbClr val="002060"/>
                </a:solidFill>
              </a:rPr>
              <a:t> </a:t>
            </a:r>
            <a:r>
              <a:rPr lang="en-US" sz="3200" err="1">
                <a:solidFill>
                  <a:srgbClr val="002060"/>
                </a:solidFill>
              </a:rPr>
              <a:t>prijavitelji</a:t>
            </a:r>
            <a:endParaRPr lang="en-US" sz="3200">
              <a:solidFill>
                <a:srgbClr val="002060"/>
              </a:solidFill>
            </a:endParaRPr>
          </a:p>
        </p:txBody>
      </p:sp>
      <p:sp>
        <p:nvSpPr>
          <p:cNvPr id="3" name="Content Placeholder 2">
            <a:extLst>
              <a:ext uri="{FF2B5EF4-FFF2-40B4-BE49-F238E27FC236}">
                <a16:creationId xmlns:a16="http://schemas.microsoft.com/office/drawing/2014/main" id="{EDF840ED-F046-0D8D-4656-A56C75B8346B}"/>
              </a:ext>
            </a:extLst>
          </p:cNvPr>
          <p:cNvSpPr>
            <a:spLocks noGrp="1"/>
          </p:cNvSpPr>
          <p:nvPr>
            <p:ph idx="1"/>
          </p:nvPr>
        </p:nvSpPr>
        <p:spPr>
          <a:xfrm>
            <a:off x="636914" y="1613304"/>
            <a:ext cx="10746193" cy="2267301"/>
          </a:xfrm>
        </p:spPr>
        <p:txBody>
          <a:bodyPr>
            <a:normAutofit/>
          </a:bodyPr>
          <a:lstStyle/>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hr-HR"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pravna ili fizička osoba koja je mikro, mal</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a:t>
            </a:r>
            <a:r>
              <a:rPr kumimoji="0" lang="hr-HR"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ili </a:t>
            </a:r>
            <a:r>
              <a:rPr kumimoji="0" lang="hr-HR"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srednj</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poduzetnik</a:t>
            </a: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lang="en-GB" altLang="sr-Latn-RS" sz="2000" kern="0">
              <a:solidFill>
                <a:schemeClr val="tx2">
                  <a:lumMod val="90000"/>
                  <a:lumOff val="10000"/>
                </a:schemeClr>
              </a:solidFill>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ne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smije</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biti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udruga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ili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dobrotvorna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organizacija</a:t>
            </a:r>
            <a:endPar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endParaRPr lang="en-GB" altLang="sr-Latn-RS" sz="2000" kern="0">
              <a:solidFill>
                <a:schemeClr val="tx2">
                  <a:lumMod val="90000"/>
                  <a:lumOff val="10000"/>
                </a:schemeClr>
              </a:solidFill>
              <a:latin typeface="+mn-lt"/>
              <a:cs typeface="Times New Roman" panose="02020603050405020304" pitchFamily="18" charset="0"/>
            </a:endParaRPr>
          </a:p>
          <a:p>
            <a:pPr marL="285750" marR="0" lvl="1" indent="-285750" defTabSz="457200" eaLnBrk="0" fontAlgn="base" latinLnBrk="0" hangingPunct="0">
              <a:spcBef>
                <a:spcPct val="0"/>
              </a:spcBef>
              <a:spcAft>
                <a:spcPct val="0"/>
              </a:spcAft>
              <a:buClr>
                <a:srgbClr val="17177D"/>
              </a:buClr>
              <a:buSzTx/>
              <a:buFont typeface="Wingdings" panose="05000000000000000000" pitchFamily="2" charset="2"/>
              <a:buChar char="Ø"/>
              <a:tabLst/>
              <a:defRPr/>
            </a:pP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mora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imati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barem</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jednog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zaposlenog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na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temelju</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sati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rada</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u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mjesecu</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koji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prethodi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predaji</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projektnog</a:t>
            </a:r>
            <a:r>
              <a:rPr kumimoji="0" lang="en-GB" altLang="sr-Latn-RS" sz="2000" i="0" u="none" strike="noStrike" kern="0" cap="none" spc="0" normalizeH="0" baseline="0" noProof="0">
                <a:ln>
                  <a:noFill/>
                </a:ln>
                <a:solidFill>
                  <a:schemeClr val="tx2">
                    <a:lumMod val="90000"/>
                    <a:lumOff val="10000"/>
                  </a:schemeClr>
                </a:solidFill>
                <a:effectLst/>
                <a:uLnTx/>
                <a:uFillTx/>
                <a:latin typeface="+mn-lt"/>
                <a:cs typeface="Times New Roman" panose="02020603050405020304" pitchFamily="18" charset="0"/>
              </a:rPr>
              <a:t> </a:t>
            </a:r>
            <a:r>
              <a:rPr kumimoji="0" lang="en-GB" altLang="sr-Latn-RS" sz="2000" i="0" u="none" strike="noStrike" kern="0" cap="none" spc="0" normalizeH="0" baseline="0" noProof="0" err="1">
                <a:ln>
                  <a:noFill/>
                </a:ln>
                <a:solidFill>
                  <a:schemeClr val="tx2">
                    <a:lumMod val="90000"/>
                    <a:lumOff val="10000"/>
                  </a:schemeClr>
                </a:solidFill>
                <a:effectLst/>
                <a:uLnTx/>
                <a:uFillTx/>
                <a:latin typeface="+mn-lt"/>
                <a:cs typeface="Times New Roman" panose="02020603050405020304" pitchFamily="18" charset="0"/>
              </a:rPr>
              <a:t>prijedloga</a:t>
            </a:r>
            <a:endParaRPr lang="en-US" sz="2000">
              <a:solidFill>
                <a:schemeClr val="tx2">
                  <a:lumMod val="90000"/>
                  <a:lumOff val="10000"/>
                </a:schemeClr>
              </a:solidFill>
            </a:endParaRPr>
          </a:p>
        </p:txBody>
      </p:sp>
      <p:pic>
        <p:nvPicPr>
          <p:cNvPr id="8" name="Picture 7">
            <a:extLst>
              <a:ext uri="{FF2B5EF4-FFF2-40B4-BE49-F238E27FC236}">
                <a16:creationId xmlns:a16="http://schemas.microsoft.com/office/drawing/2014/main" id="{7BB7E976-24A1-E3D9-F14E-2AC70A72B22B}"/>
              </a:ext>
            </a:extLst>
          </p:cNvPr>
          <p:cNvPicPr>
            <a:picLocks noChangeAspect="1"/>
          </p:cNvPicPr>
          <p:nvPr/>
        </p:nvPicPr>
        <p:blipFill>
          <a:blip r:embed="rId3"/>
          <a:stretch>
            <a:fillRect/>
          </a:stretch>
        </p:blipFill>
        <p:spPr>
          <a:xfrm>
            <a:off x="1781366" y="4009559"/>
            <a:ext cx="9721986" cy="2098164"/>
          </a:xfrm>
          <a:prstGeom prst="rect">
            <a:avLst/>
          </a:prstGeom>
          <a:effectLst/>
        </p:spPr>
      </p:pic>
    </p:spTree>
    <p:extLst>
      <p:ext uri="{BB962C8B-B14F-4D97-AF65-F5344CB8AC3E}">
        <p14:creationId xmlns:p14="http://schemas.microsoft.com/office/powerpoint/2010/main" val="164231009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AC76-72BC-DC07-939E-D6D3F0E3730A}"/>
              </a:ext>
            </a:extLst>
          </p:cNvPr>
          <p:cNvSpPr>
            <a:spLocks noGrp="1"/>
          </p:cNvSpPr>
          <p:nvPr>
            <p:ph type="title"/>
          </p:nvPr>
        </p:nvSpPr>
        <p:spPr>
          <a:xfrm>
            <a:off x="588672" y="384650"/>
            <a:ext cx="5849104" cy="769795"/>
          </a:xfrm>
        </p:spPr>
        <p:txBody>
          <a:bodyPr>
            <a:normAutofit/>
          </a:bodyPr>
          <a:lstStyle/>
          <a:p>
            <a:r>
              <a:rPr lang="en-US" sz="3200" err="1">
                <a:solidFill>
                  <a:schemeClr val="tx2">
                    <a:lumMod val="90000"/>
                    <a:lumOff val="10000"/>
                  </a:schemeClr>
                </a:solidFill>
                <a:latin typeface="+mn-lt"/>
              </a:rPr>
              <a:t>Prihvatljivi</a:t>
            </a:r>
            <a:r>
              <a:rPr lang="en-US" sz="3200">
                <a:solidFill>
                  <a:schemeClr val="tx2">
                    <a:lumMod val="90000"/>
                    <a:lumOff val="10000"/>
                  </a:schemeClr>
                </a:solidFill>
                <a:latin typeface="+mn-lt"/>
              </a:rPr>
              <a:t> </a:t>
            </a:r>
            <a:r>
              <a:rPr lang="en-US" sz="3200" err="1">
                <a:solidFill>
                  <a:schemeClr val="tx2">
                    <a:lumMod val="90000"/>
                    <a:lumOff val="10000"/>
                  </a:schemeClr>
                </a:solidFill>
                <a:latin typeface="+mn-lt"/>
              </a:rPr>
              <a:t>prijavitelji</a:t>
            </a:r>
            <a:endParaRPr lang="en-US" sz="3200">
              <a:solidFill>
                <a:schemeClr val="tx2">
                  <a:lumMod val="90000"/>
                  <a:lumOff val="10000"/>
                </a:schemeClr>
              </a:solidFill>
              <a:latin typeface="+mn-lt"/>
            </a:endParaRPr>
          </a:p>
        </p:txBody>
      </p:sp>
      <p:sp>
        <p:nvSpPr>
          <p:cNvPr id="3" name="Content Placeholder 2">
            <a:extLst>
              <a:ext uri="{FF2B5EF4-FFF2-40B4-BE49-F238E27FC236}">
                <a16:creationId xmlns:a16="http://schemas.microsoft.com/office/drawing/2014/main" id="{70B99749-6CF7-9FF8-47B0-735D7ED3489A}"/>
              </a:ext>
            </a:extLst>
          </p:cNvPr>
          <p:cNvSpPr>
            <a:spLocks noGrp="1"/>
          </p:cNvSpPr>
          <p:nvPr>
            <p:ph idx="1"/>
          </p:nvPr>
        </p:nvSpPr>
        <p:spPr>
          <a:xfrm>
            <a:off x="339969" y="1642611"/>
            <a:ext cx="9714709" cy="4361816"/>
          </a:xfrm>
        </p:spPr>
        <p:txBody>
          <a:bodyPr>
            <a:normAutofit/>
          </a:bodyPr>
          <a:lstStyle/>
          <a:p>
            <a:pPr marL="285750" lvl="1" indent="-285750" defTabSz="457200" fontAlgn="base">
              <a:lnSpc>
                <a:spcPct val="90000"/>
              </a:lnSpc>
              <a:spcBef>
                <a:spcPct val="0"/>
              </a:spcBef>
              <a:spcAft>
                <a:spcPts val="600"/>
              </a:spcAft>
              <a:buClr>
                <a:srgbClr val="17177D"/>
              </a:buClr>
              <a:buFont typeface="Wingdings" panose="05000000000000000000" pitchFamily="2" charset="2"/>
              <a:buChar char="Ø"/>
              <a:defRPr/>
            </a:pPr>
            <a:r>
              <a:rPr lang="en-GB" sz="2000" err="1">
                <a:solidFill>
                  <a:schemeClr val="tx2">
                    <a:lumMod val="90000"/>
                    <a:lumOff val="10000"/>
                  </a:schemeClr>
                </a:solidFill>
                <a:ea typeface="Yu Mincho" panose="02020400000000000000" pitchFamily="18" charset="-128"/>
                <a:cs typeface="Times New Roman" panose="02020603050405020304" pitchFamily="18" charset="0"/>
              </a:rPr>
              <a:t>ima</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hr-HR" sz="2000">
                <a:solidFill>
                  <a:schemeClr val="tx2">
                    <a:lumMod val="90000"/>
                    <a:lumOff val="10000"/>
                  </a:schemeClr>
                </a:solidFill>
                <a:ea typeface="Yu Mincho" panose="02020400000000000000" pitchFamily="18" charset="-128"/>
                <a:cs typeface="Times New Roman" panose="02020603050405020304" pitchFamily="18" charset="0"/>
              </a:rPr>
              <a:t>vlastite</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hr-HR" sz="2000">
                <a:solidFill>
                  <a:schemeClr val="tx2">
                    <a:lumMod val="90000"/>
                    <a:lumOff val="10000"/>
                  </a:schemeClr>
                </a:solidFill>
                <a:ea typeface="Yu Mincho" panose="02020400000000000000" pitchFamily="18" charset="-128"/>
                <a:cs typeface="Times New Roman" panose="02020603050405020304" pitchFamily="18" charset="0"/>
              </a:rPr>
              <a:t>ljudske, financijske, tehničke i/ili tehnološke </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kapacitete za provedbu vaučera, kao i za provedbu post-projektnih aktivnosti</a:t>
            </a:r>
            <a:endParaRPr lang="en-GB" sz="2000">
              <a:solidFill>
                <a:schemeClr val="tx2">
                  <a:lumMod val="90000"/>
                  <a:lumOff val="10000"/>
                </a:schemeClr>
              </a:solidFill>
              <a:effectLst/>
              <a:ea typeface="Yu Mincho" panose="02020400000000000000" pitchFamily="18" charset="-128"/>
              <a:cs typeface="Times New Roman" panose="02020603050405020304" pitchFamily="18" charset="0"/>
            </a:endParaRPr>
          </a:p>
          <a:p>
            <a:pPr marL="285750" lvl="1" indent="-285750" defTabSz="457200" fontAlgn="base">
              <a:lnSpc>
                <a:spcPct val="90000"/>
              </a:lnSpc>
              <a:spcBef>
                <a:spcPct val="0"/>
              </a:spcBef>
              <a:spcAft>
                <a:spcPts val="600"/>
              </a:spcAft>
              <a:buClr>
                <a:srgbClr val="17177D"/>
              </a:buClr>
              <a:buFont typeface="Wingdings" panose="05000000000000000000" pitchFamily="2" charset="2"/>
              <a:buChar char="Ø"/>
              <a:defRPr/>
            </a:pPr>
            <a:endParaRPr lang="en-GB" sz="2000">
              <a:solidFill>
                <a:schemeClr val="tx2">
                  <a:lumMod val="90000"/>
                  <a:lumOff val="10000"/>
                </a:schemeClr>
              </a:solidFill>
              <a:effectLst/>
              <a:ea typeface="Yu Mincho" panose="02020400000000000000" pitchFamily="18" charset="-128"/>
              <a:cs typeface="Times New Roman" panose="02020603050405020304" pitchFamily="18" charset="0"/>
            </a:endParaRPr>
          </a:p>
          <a:p>
            <a:pPr marL="285750" lvl="1" indent="-285750" defTabSz="457200" fontAlgn="base">
              <a:spcBef>
                <a:spcPct val="0"/>
              </a:spcBef>
              <a:spcAft>
                <a:spcPts val="600"/>
              </a:spcAft>
              <a:buClr>
                <a:srgbClr val="17177D"/>
              </a:buClr>
              <a:buFont typeface="Wingdings" panose="05000000000000000000" pitchFamily="2" charset="2"/>
              <a:buChar char="Ø"/>
              <a:defRPr/>
            </a:pP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odabrao </a:t>
            </a:r>
            <a:r>
              <a:rPr lang="hr-HR" sz="2000">
                <a:solidFill>
                  <a:schemeClr val="tx2">
                    <a:lumMod val="90000"/>
                    <a:lumOff val="10000"/>
                  </a:schemeClr>
                </a:solidFill>
                <a:ea typeface="Yu Mincho" panose="02020400000000000000" pitchFamily="18" charset="-128"/>
                <a:cs typeface="Times New Roman" panose="02020603050405020304" pitchFamily="18" charset="0"/>
              </a:rPr>
              <a:t> je </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pružatelja usluga koji je prihvatljiv po odredbama postupka dodjele</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ffectLst/>
                <a:ea typeface="Yu Mincho" panose="02020400000000000000" pitchFamily="18" charset="-128"/>
                <a:cs typeface="Times New Roman" panose="02020603050405020304" pitchFamily="18" charset="0"/>
              </a:rPr>
              <a:t>odnosno</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 koji je </a:t>
            </a:r>
            <a:r>
              <a:rPr kumimoji="0" lang="hr-HR" sz="20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odgovarajući u odnosu na predložene aktivnosti unutar projektnog prijedloga</a:t>
            </a:r>
            <a:endParaRPr kumimoji="0" lang="en-GB" altLang="sr-Latn-RS" sz="2000" i="0" u="none" strike="noStrike" kern="0" cap="none" spc="0" normalizeH="0" baseline="0" noProof="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endParaRPr>
          </a:p>
          <a:p>
            <a:pPr marL="285750" lvl="1" indent="-285750" defTabSz="457200" fontAlgn="base">
              <a:lnSpc>
                <a:spcPct val="90000"/>
              </a:lnSpc>
              <a:spcBef>
                <a:spcPct val="0"/>
              </a:spcBef>
              <a:spcAft>
                <a:spcPts val="600"/>
              </a:spcAft>
              <a:buClr>
                <a:srgbClr val="17177D"/>
              </a:buClr>
              <a:buFont typeface="Wingdings" panose="05000000000000000000" pitchFamily="2" charset="2"/>
              <a:buChar char="Ø"/>
              <a:defRPr/>
            </a:pPr>
            <a:endParaRPr lang="en-GB" sz="2000">
              <a:solidFill>
                <a:schemeClr val="tx2">
                  <a:lumMod val="90000"/>
                  <a:lumOff val="10000"/>
                </a:schemeClr>
              </a:solidFill>
              <a:effectLst/>
              <a:ea typeface="Yu Mincho" panose="02020400000000000000" pitchFamily="18" charset="-128"/>
              <a:cs typeface="Times New Roman" panose="02020603050405020304" pitchFamily="18" charset="0"/>
            </a:endParaRPr>
          </a:p>
          <a:p>
            <a:pPr marL="285750" lvl="1" indent="-285750" defTabSz="457200" fontAlgn="base">
              <a:lnSpc>
                <a:spcPct val="90000"/>
              </a:lnSpc>
              <a:spcBef>
                <a:spcPct val="0"/>
              </a:spcBef>
              <a:spcAft>
                <a:spcPts val="600"/>
              </a:spcAft>
              <a:buClr>
                <a:srgbClr val="17177D"/>
              </a:buClr>
              <a:buFont typeface="Wingdings" panose="05000000000000000000" pitchFamily="2" charset="2"/>
              <a:buChar char="Ø"/>
              <a:defRPr/>
            </a:pPr>
            <a:r>
              <a:rPr lang="en-GB" sz="2000">
                <a:solidFill>
                  <a:schemeClr val="tx2">
                    <a:lumMod val="90000"/>
                    <a:lumOff val="10000"/>
                  </a:schemeClr>
                </a:solidFill>
                <a:ea typeface="Yu Mincho" panose="02020400000000000000" pitchFamily="18" charset="-128"/>
                <a:cs typeface="Times New Roman" panose="02020603050405020304" pitchFamily="18" charset="0"/>
              </a:rPr>
              <a:t>Ima p</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oslovni</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nastan</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(registriran</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a</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poslovn</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a</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jedinic</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a</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ili </a:t>
            </a:r>
            <a:r>
              <a:rPr lang="hr-HR" sz="2000" err="1">
                <a:solidFill>
                  <a:schemeClr val="tx2">
                    <a:lumMod val="90000"/>
                    <a:lumOff val="10000"/>
                  </a:schemeClr>
                </a:solidFill>
                <a:effectLst/>
                <a:ea typeface="Yu Mincho" panose="02020400000000000000" pitchFamily="18" charset="-128"/>
                <a:cs typeface="Times New Roman" panose="02020603050405020304" pitchFamily="18" charset="0"/>
              </a:rPr>
              <a:t>podružnic</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a</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 u RH </a:t>
            </a:r>
            <a:r>
              <a:rPr lang="en-GB" sz="2000">
                <a:solidFill>
                  <a:schemeClr val="tx2">
                    <a:lumMod val="90000"/>
                    <a:lumOff val="10000"/>
                  </a:schemeClr>
                </a:solidFill>
                <a:ea typeface="Yu Mincho" panose="02020400000000000000" pitchFamily="18" charset="-128"/>
                <a:cs typeface="Times New Roman" panose="02020603050405020304" pitchFamily="18" charset="0"/>
              </a:rPr>
              <a:t> </a:t>
            </a:r>
            <a:r>
              <a:rPr lang="hr-HR" sz="2000">
                <a:solidFill>
                  <a:schemeClr val="tx2">
                    <a:lumMod val="90000"/>
                    <a:lumOff val="10000"/>
                  </a:schemeClr>
                </a:solidFill>
                <a:ea typeface="Yu Mincho" panose="02020400000000000000" pitchFamily="18" charset="-128"/>
                <a:cs typeface="Times New Roman" panose="02020603050405020304" pitchFamily="18" charset="0"/>
              </a:rPr>
              <a:t>najkasnije do trenutka plaćanja potpore</a:t>
            </a:r>
            <a:endParaRPr lang="en-GB" sz="2000">
              <a:solidFill>
                <a:schemeClr val="tx2">
                  <a:lumMod val="90000"/>
                  <a:lumOff val="10000"/>
                </a:schemeClr>
              </a:solidFill>
              <a:ea typeface="Yu Mincho" panose="02020400000000000000" pitchFamily="18" charset="-128"/>
              <a:cs typeface="Times New Roman" panose="02020603050405020304" pitchFamily="18" charset="0"/>
            </a:endParaRPr>
          </a:p>
          <a:p>
            <a:pPr marL="0" lvl="1" indent="0" defTabSz="457200" fontAlgn="base">
              <a:lnSpc>
                <a:spcPct val="90000"/>
              </a:lnSpc>
              <a:spcBef>
                <a:spcPct val="0"/>
              </a:spcBef>
              <a:spcAft>
                <a:spcPts val="600"/>
              </a:spcAft>
              <a:buClr>
                <a:srgbClr val="17177D"/>
              </a:buClr>
              <a:buNone/>
              <a:defRPr/>
            </a:pPr>
            <a:endParaRPr lang="en-GB" altLang="sr-Latn-RS" sz="2000" kern="0">
              <a:solidFill>
                <a:schemeClr val="tx2">
                  <a:lumMod val="90000"/>
                  <a:lumOff val="10000"/>
                </a:schemeClr>
              </a:solidFill>
              <a:effectLst/>
              <a:ea typeface="Yu Mincho" panose="02020400000000000000" pitchFamily="18" charset="-128"/>
              <a:cs typeface="Arial" panose="020B0604020202020204" pitchFamily="34" charset="0"/>
            </a:endParaRPr>
          </a:p>
          <a:p>
            <a:pPr marL="285750" lvl="1" indent="-285750" defTabSz="457200" fontAlgn="base">
              <a:spcBef>
                <a:spcPct val="0"/>
              </a:spcBef>
              <a:spcAft>
                <a:spcPts val="600"/>
              </a:spcAft>
              <a:buClr>
                <a:srgbClr val="17177D"/>
              </a:buClr>
              <a:buFont typeface="Wingdings" panose="05000000000000000000" pitchFamily="2" charset="2"/>
              <a:buChar char="Ø"/>
              <a:defRPr/>
            </a:pPr>
            <a:r>
              <a:rPr lang="en-GB" sz="2000" err="1">
                <a:solidFill>
                  <a:schemeClr val="tx2">
                    <a:lumMod val="90000"/>
                    <a:lumOff val="10000"/>
                  </a:schemeClr>
                </a:solidFill>
                <a:ea typeface="Yu Mincho" panose="02020400000000000000" pitchFamily="18" charset="-128"/>
                <a:cs typeface="Times New Roman" panose="02020603050405020304" pitchFamily="18" charset="0"/>
              </a:rPr>
              <a:t>Dokazao</a:t>
            </a:r>
            <a:r>
              <a:rPr lang="en-GB" sz="2000">
                <a:solidFill>
                  <a:schemeClr val="tx2">
                    <a:lumMod val="90000"/>
                    <a:lumOff val="10000"/>
                  </a:schemeClr>
                </a:solidFill>
                <a:ea typeface="Yu Mincho" panose="02020400000000000000" pitchFamily="18" charset="-128"/>
                <a:cs typeface="Times New Roman" panose="02020603050405020304" pitchFamily="18" charset="0"/>
              </a:rPr>
              <a:t> je  da </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u trenutku prijave nije niti u jednoj situaciji isključenja</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 (</a:t>
            </a:r>
            <a:r>
              <a:rPr lang="en-GB" sz="2000" err="1">
                <a:solidFill>
                  <a:schemeClr val="tx2">
                    <a:lumMod val="90000"/>
                    <a:lumOff val="10000"/>
                  </a:schemeClr>
                </a:solidFill>
                <a:effectLst/>
                <a:ea typeface="Yu Mincho" panose="02020400000000000000" pitchFamily="18" charset="-128"/>
                <a:cs typeface="Times New Roman" panose="02020603050405020304" pitchFamily="18" charset="0"/>
              </a:rPr>
              <a:t>točka</a:t>
            </a:r>
            <a:r>
              <a:rPr lang="en-GB" sz="2000">
                <a:solidFill>
                  <a:schemeClr val="tx2">
                    <a:lumMod val="90000"/>
                    <a:lumOff val="10000"/>
                  </a:schemeClr>
                </a:solidFill>
                <a:effectLst/>
                <a:ea typeface="Yu Mincho" panose="02020400000000000000" pitchFamily="18" charset="-128"/>
                <a:cs typeface="Times New Roman" panose="02020603050405020304" pitchFamily="18" charset="0"/>
              </a:rPr>
              <a:t> 2.3.UZP)</a:t>
            </a:r>
            <a:endParaRPr kumimoji="0" lang="hr-HR" altLang="sr-Latn-RS" sz="2000" i="0" u="none" strike="noStrike" kern="0" cap="none" spc="0" normalizeH="0" baseline="0" noProof="0">
              <a:ln>
                <a:noFill/>
              </a:ln>
              <a:solidFill>
                <a:schemeClr val="tx2">
                  <a:lumMod val="90000"/>
                  <a:lumOff val="10000"/>
                </a:schemeClr>
              </a:solidFill>
              <a:effectLst/>
              <a:uLnTx/>
              <a:uFillTx/>
              <a:cs typeface="Times New Roman" panose="02020603050405020304" pitchFamily="18" charset="0"/>
            </a:endParaRPr>
          </a:p>
          <a:p>
            <a:pPr>
              <a:lnSpc>
                <a:spcPct val="90000"/>
              </a:lnSpc>
            </a:pPr>
            <a:endParaRPr lang="en-US" sz="2000">
              <a:latin typeface="Century Gothic" panose="020B0502020202020204" pitchFamily="34" charset="0"/>
            </a:endParaRPr>
          </a:p>
        </p:txBody>
      </p:sp>
      <p:pic>
        <p:nvPicPr>
          <p:cNvPr id="4" name="Picture 3">
            <a:extLst>
              <a:ext uri="{FF2B5EF4-FFF2-40B4-BE49-F238E27FC236}">
                <a16:creationId xmlns:a16="http://schemas.microsoft.com/office/drawing/2014/main" id="{CAC69E20-F9F0-B7DF-E0B9-66E131156EE2}"/>
              </a:ext>
            </a:extLst>
          </p:cNvPr>
          <p:cNvPicPr>
            <a:picLocks noChangeAspect="1"/>
          </p:cNvPicPr>
          <p:nvPr/>
        </p:nvPicPr>
        <p:blipFill rotWithShape="1">
          <a:blip r:embed="rId3"/>
          <a:srcRect l="19820" r="31957"/>
          <a:stretch/>
        </p:blipFill>
        <p:spPr>
          <a:xfrm>
            <a:off x="10054678" y="0"/>
            <a:ext cx="2137322" cy="30948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98127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38F52-275B-A406-BCB9-BB0840079109}"/>
              </a:ext>
            </a:extLst>
          </p:cNvPr>
          <p:cNvSpPr>
            <a:spLocks noGrp="1"/>
          </p:cNvSpPr>
          <p:nvPr>
            <p:ph type="title"/>
          </p:nvPr>
        </p:nvSpPr>
        <p:spPr>
          <a:xfrm>
            <a:off x="669557" y="206535"/>
            <a:ext cx="9404723" cy="610698"/>
          </a:xfrm>
        </p:spPr>
        <p:txBody>
          <a:bodyPr>
            <a:normAutofit/>
          </a:bodyPr>
          <a:lstStyle/>
          <a:p>
            <a:r>
              <a:rPr lang="en-US" sz="3200" err="1">
                <a:solidFill>
                  <a:srgbClr val="002060"/>
                </a:solidFill>
                <a:latin typeface="+mn-lt"/>
              </a:rPr>
              <a:t>Tko</a:t>
            </a:r>
            <a:r>
              <a:rPr lang="en-US" sz="3200">
                <a:solidFill>
                  <a:srgbClr val="002060"/>
                </a:solidFill>
                <a:latin typeface="+mn-lt"/>
              </a:rPr>
              <a:t> ne </a:t>
            </a:r>
            <a:r>
              <a:rPr lang="en-US" sz="3200" err="1">
                <a:solidFill>
                  <a:srgbClr val="002060"/>
                </a:solidFill>
                <a:latin typeface="+mn-lt"/>
              </a:rPr>
              <a:t>može</a:t>
            </a:r>
            <a:r>
              <a:rPr lang="en-US" sz="3200">
                <a:solidFill>
                  <a:srgbClr val="002060"/>
                </a:solidFill>
                <a:latin typeface="+mn-lt"/>
              </a:rPr>
              <a:t> </a:t>
            </a:r>
            <a:r>
              <a:rPr lang="en-US" sz="3200" err="1">
                <a:solidFill>
                  <a:srgbClr val="002060"/>
                </a:solidFill>
                <a:latin typeface="+mn-lt"/>
              </a:rPr>
              <a:t>sudjelovati</a:t>
            </a:r>
            <a:r>
              <a:rPr lang="en-US" sz="3200">
                <a:solidFill>
                  <a:srgbClr val="002060"/>
                </a:solidFill>
                <a:latin typeface="+mn-lt"/>
              </a:rPr>
              <a:t>?</a:t>
            </a:r>
          </a:p>
        </p:txBody>
      </p:sp>
      <p:graphicFrame>
        <p:nvGraphicFramePr>
          <p:cNvPr id="8" name="Content Placeholder 2">
            <a:extLst>
              <a:ext uri="{FF2B5EF4-FFF2-40B4-BE49-F238E27FC236}">
                <a16:creationId xmlns:a16="http://schemas.microsoft.com/office/drawing/2014/main" id="{209CE450-32BD-061C-A06D-4CDDBB36B65A}"/>
              </a:ext>
            </a:extLst>
          </p:cNvPr>
          <p:cNvGraphicFramePr>
            <a:graphicFrameLocks noGrp="1"/>
          </p:cNvGraphicFramePr>
          <p:nvPr>
            <p:ph idx="1"/>
            <p:extLst>
              <p:ext uri="{D42A27DB-BD31-4B8C-83A1-F6EECF244321}">
                <p14:modId xmlns:p14="http://schemas.microsoft.com/office/powerpoint/2010/main" val="3631931807"/>
              </p:ext>
            </p:extLst>
          </p:nvPr>
        </p:nvGraphicFramePr>
        <p:xfrm>
          <a:off x="246185" y="817233"/>
          <a:ext cx="11769969" cy="583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5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2963B-FE94-47DC-BE52-1D926A2BE65B}"/>
              </a:ext>
            </a:extLst>
          </p:cNvPr>
          <p:cNvSpPr>
            <a:spLocks noGrp="1"/>
          </p:cNvSpPr>
          <p:nvPr>
            <p:ph type="title"/>
          </p:nvPr>
        </p:nvSpPr>
        <p:spPr>
          <a:xfrm>
            <a:off x="437915" y="359636"/>
            <a:ext cx="9252154" cy="1016654"/>
          </a:xfrm>
        </p:spPr>
        <p:txBody>
          <a:bodyPr>
            <a:normAutofit/>
          </a:bodyPr>
          <a:lstStyle/>
          <a:p>
            <a:r>
              <a:rPr lang="en-US" sz="3200" err="1">
                <a:solidFill>
                  <a:srgbClr val="002060"/>
                </a:solidFill>
                <a:latin typeface="+mn-lt"/>
              </a:rPr>
              <a:t>Neprihvatljivi</a:t>
            </a:r>
            <a:r>
              <a:rPr lang="en-US" sz="3200">
                <a:solidFill>
                  <a:srgbClr val="002060"/>
                </a:solidFill>
                <a:latin typeface="+mn-lt"/>
              </a:rPr>
              <a:t> </a:t>
            </a:r>
            <a:r>
              <a:rPr lang="en-US" sz="3200" err="1">
                <a:solidFill>
                  <a:srgbClr val="002060"/>
                </a:solidFill>
                <a:latin typeface="+mn-lt"/>
              </a:rPr>
              <a:t>sektori</a:t>
            </a:r>
            <a:r>
              <a:rPr lang="en-US" sz="3200">
                <a:solidFill>
                  <a:srgbClr val="002060"/>
                </a:solidFill>
                <a:latin typeface="+mn-lt"/>
              </a:rPr>
              <a:t>/</a:t>
            </a:r>
            <a:r>
              <a:rPr lang="en-US" sz="3200" err="1">
                <a:solidFill>
                  <a:srgbClr val="002060"/>
                </a:solidFill>
                <a:latin typeface="+mn-lt"/>
              </a:rPr>
              <a:t>djelatnosti</a:t>
            </a:r>
            <a:endParaRPr lang="en-US" sz="3200">
              <a:solidFill>
                <a:srgbClr val="002060"/>
              </a:solidFill>
              <a:latin typeface="+mn-lt"/>
            </a:endParaRPr>
          </a:p>
        </p:txBody>
      </p:sp>
      <p:graphicFrame>
        <p:nvGraphicFramePr>
          <p:cNvPr id="7" name="Content Placeholder 2">
            <a:extLst>
              <a:ext uri="{FF2B5EF4-FFF2-40B4-BE49-F238E27FC236}">
                <a16:creationId xmlns:a16="http://schemas.microsoft.com/office/drawing/2014/main" id="{0B93BF08-230D-5318-9144-46CFE2685301}"/>
              </a:ext>
            </a:extLst>
          </p:cNvPr>
          <p:cNvGraphicFramePr>
            <a:graphicFrameLocks noGrp="1"/>
          </p:cNvGraphicFramePr>
          <p:nvPr>
            <p:ph idx="1"/>
            <p:extLst>
              <p:ext uri="{D42A27DB-BD31-4B8C-83A1-F6EECF244321}">
                <p14:modId xmlns:p14="http://schemas.microsoft.com/office/powerpoint/2010/main" val="908506672"/>
              </p:ext>
            </p:extLst>
          </p:nvPr>
        </p:nvGraphicFramePr>
        <p:xfrm>
          <a:off x="257907" y="1266092"/>
          <a:ext cx="11723077" cy="523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81711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92BD-4998-2471-754E-D8932D4A5616}"/>
              </a:ext>
            </a:extLst>
          </p:cNvPr>
          <p:cNvSpPr>
            <a:spLocks noGrp="1"/>
          </p:cNvSpPr>
          <p:nvPr>
            <p:ph type="title"/>
          </p:nvPr>
        </p:nvSpPr>
        <p:spPr>
          <a:xfrm>
            <a:off x="344129" y="289296"/>
            <a:ext cx="8201993" cy="988519"/>
          </a:xfrm>
        </p:spPr>
        <p:txBody>
          <a:bodyPr>
            <a:normAutofit/>
          </a:bodyPr>
          <a:lstStyle/>
          <a:p>
            <a:r>
              <a:rPr lang="en-GB" sz="3200" err="1">
                <a:solidFill>
                  <a:srgbClr val="002060"/>
                </a:solidFill>
                <a:latin typeface="+mn-lt"/>
                <a:cs typeface="Arial" panose="020B0604020202020204" pitchFamily="34" charset="0"/>
              </a:rPr>
              <a:t>Prihvatljivost</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pružatelja</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usluga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098A4636-D93C-C955-16DF-8C7936DE63CF}"/>
              </a:ext>
            </a:extLst>
          </p:cNvPr>
          <p:cNvSpPr>
            <a:spLocks noGrp="1"/>
          </p:cNvSpPr>
          <p:nvPr>
            <p:ph idx="1"/>
          </p:nvPr>
        </p:nvSpPr>
        <p:spPr>
          <a:xfrm>
            <a:off x="648930" y="1805354"/>
            <a:ext cx="8647470" cy="4418465"/>
          </a:xfrm>
        </p:spPr>
        <p:txBody>
          <a:bodyPr>
            <a:normAutofit/>
          </a:bodyPr>
          <a:lstStyle/>
          <a:p>
            <a:pPr marL="0" indent="0">
              <a:buNone/>
            </a:pPr>
            <a:r>
              <a:rPr lang="en-GB" b="1" kern="0">
                <a:solidFill>
                  <a:srgbClr val="002060"/>
                </a:solidFill>
                <a:ea typeface="MS Gothic" panose="020B0609070205080204" pitchFamily="49" charset="-128"/>
              </a:rPr>
              <a:t>Z</a:t>
            </a:r>
            <a:r>
              <a:rPr lang="hr-HR" b="1" kern="0" err="1">
                <a:solidFill>
                  <a:srgbClr val="002060"/>
                </a:solidFill>
                <a:effectLst/>
                <a:ea typeface="MS Gothic" panose="020B0609070205080204" pitchFamily="49" charset="-128"/>
              </a:rPr>
              <a:t>nanstveno</a:t>
            </a:r>
            <a:r>
              <a:rPr lang="hr-HR" b="1" kern="0">
                <a:solidFill>
                  <a:srgbClr val="002060"/>
                </a:solidFill>
                <a:effectLst/>
                <a:ea typeface="MS Gothic" panose="020B0609070205080204" pitchFamily="49" charset="-128"/>
              </a:rPr>
              <a:t>-istraživačke organizacije </a:t>
            </a:r>
            <a:r>
              <a:rPr lang="en-GB" kern="0">
                <a:solidFill>
                  <a:srgbClr val="002060"/>
                </a:solidFill>
                <a:effectLst/>
                <a:ea typeface="MS Gothic" panose="020B0609070205080204" pitchFamily="49" charset="-128"/>
              </a:rPr>
              <a:t>(ZIO)</a:t>
            </a:r>
          </a:p>
          <a:p>
            <a:pPr marL="0" indent="0">
              <a:buNone/>
            </a:pPr>
            <a:r>
              <a:rPr lang="en-GB" kern="0">
                <a:solidFill>
                  <a:srgbClr val="002060"/>
                </a:solidFill>
                <a:effectLst/>
                <a:ea typeface="MS Gothic" panose="020B0609070205080204" pitchFamily="49" charset="-128"/>
              </a:rPr>
              <a:t> </a:t>
            </a:r>
            <a:r>
              <a:rPr kumimoji="0" lang="hr-HR" b="0" i="0" u="none" strike="noStrike" kern="0" cap="none" spc="0" normalizeH="0" baseline="0" noProof="0">
                <a:ln>
                  <a:noFill/>
                </a:ln>
                <a:solidFill>
                  <a:srgbClr val="002060"/>
                </a:solidFill>
                <a:effectLst/>
                <a:uLnTx/>
                <a:uFillTx/>
                <a:ea typeface="MS Gothic" panose="020B0609070205080204" pitchFamily="49" charset="-128"/>
              </a:rPr>
              <a:t>ili organizacije za istraživanje i širenje znanja, istraživačke infrastrukture, infrastrukture za testiranje i eksperimentiranje (uključujući digitalne centre za inovacije) ili </a:t>
            </a:r>
            <a:r>
              <a:rPr lang="en-GB" kern="0">
                <a:solidFill>
                  <a:srgbClr val="002060"/>
                </a:solidFill>
                <a:ea typeface="MS Gothic" panose="020B0609070205080204" pitchFamily="49" charset="-128"/>
              </a:rPr>
              <a:t> </a:t>
            </a:r>
            <a:r>
              <a:rPr lang="en-US" kern="0" err="1">
                <a:solidFill>
                  <a:srgbClr val="002060"/>
                </a:solidFill>
                <a:ea typeface="MS Gothic" panose="020B0609070205080204" pitchFamily="49" charset="-128"/>
              </a:rPr>
              <a:t>inovacijski</a:t>
            </a:r>
            <a:r>
              <a:rPr kumimoji="0" lang="hr-HR" b="0" i="0" u="none" strike="noStrike" kern="0" cap="none" spc="0" normalizeH="0" baseline="0" noProof="0">
                <a:ln>
                  <a:noFill/>
                </a:ln>
                <a:solidFill>
                  <a:srgbClr val="002060"/>
                </a:solidFill>
                <a:effectLst/>
                <a:uLnTx/>
                <a:uFillTx/>
                <a:ea typeface="MS Gothic" panose="020B0609070205080204" pitchFamily="49" charset="-128"/>
              </a:rPr>
              <a:t> </a:t>
            </a:r>
            <a:r>
              <a:rPr kumimoji="0" lang="hr-HR" b="0" i="0" u="none" strike="noStrike" kern="0" cap="none" spc="0" normalizeH="0" baseline="0" noProof="0" err="1">
                <a:ln>
                  <a:noFill/>
                </a:ln>
                <a:solidFill>
                  <a:srgbClr val="002060"/>
                </a:solidFill>
                <a:effectLst/>
                <a:uLnTx/>
                <a:uFillTx/>
                <a:ea typeface="MS Gothic" panose="020B0609070205080204" pitchFamily="49" charset="-128"/>
              </a:rPr>
              <a:t>klasteri</a:t>
            </a:r>
            <a:r>
              <a:rPr lang="en-GB" kern="0">
                <a:solidFill>
                  <a:srgbClr val="002060"/>
                </a:solidFill>
                <a:ea typeface="MS Gothic" panose="020B0609070205080204" pitchFamily="49" charset="-128"/>
              </a:rPr>
              <a:t> </a:t>
            </a:r>
          </a:p>
          <a:p>
            <a:pPr marL="0" indent="0">
              <a:buNone/>
            </a:pPr>
            <a:r>
              <a:rPr kumimoji="0" lang="hr-HR" b="0" i="0" u="none" strike="noStrike" kern="0" cap="none" spc="0" normalizeH="0" baseline="0" noProof="0">
                <a:ln>
                  <a:noFill/>
                </a:ln>
                <a:solidFill>
                  <a:srgbClr val="002060"/>
                </a:solidFill>
                <a:effectLst/>
                <a:uLnTx/>
                <a:uFillTx/>
                <a:ea typeface="MS Gothic" panose="020B0609070205080204" pitchFamily="49" charset="-128"/>
              </a:rPr>
              <a:t>koje su dobile </a:t>
            </a:r>
            <a:r>
              <a:rPr kumimoji="0" lang="hr-HR" b="1" i="0" u="none" strike="noStrike" kern="0" cap="none" spc="0" normalizeH="0" baseline="0" noProof="0">
                <a:ln>
                  <a:noFill/>
                </a:ln>
                <a:solidFill>
                  <a:srgbClr val="002060"/>
                </a:solidFill>
                <a:effectLst/>
                <a:uLnTx/>
                <a:uFillTx/>
                <a:ea typeface="MS Gothic" panose="020B0609070205080204" pitchFamily="49" charset="-128"/>
              </a:rPr>
              <a:t>dopusnicu </a:t>
            </a:r>
            <a:r>
              <a:rPr kumimoji="0" lang="hr-HR" b="0" i="0" u="none" strike="noStrike" kern="0" cap="none" spc="0" normalizeH="0" baseline="0" noProof="0">
                <a:ln>
                  <a:noFill/>
                </a:ln>
                <a:solidFill>
                  <a:srgbClr val="002060"/>
                </a:solidFill>
                <a:effectLst/>
                <a:uLnTx/>
                <a:uFillTx/>
                <a:ea typeface="MS Gothic" panose="020B0609070205080204" pitchFamily="49" charset="-128"/>
              </a:rPr>
              <a:t>za obavljanje znanstvene djelatnosti u </a:t>
            </a:r>
            <a:r>
              <a:rPr kumimoji="0" lang="en-GB" b="0" i="0" u="none" strike="noStrike" kern="0" cap="none" spc="0" normalizeH="0" baseline="0" noProof="0">
                <a:ln>
                  <a:noFill/>
                </a:ln>
                <a:solidFill>
                  <a:srgbClr val="002060"/>
                </a:solidFill>
                <a:effectLst/>
                <a:uLnTx/>
                <a:uFillTx/>
                <a:ea typeface="MS Gothic" panose="020B0609070205080204" pitchFamily="49" charset="-128"/>
              </a:rPr>
              <a:t>RH </a:t>
            </a:r>
            <a:r>
              <a:rPr kumimoji="0" lang="hr-HR" b="0" i="0" u="none" strike="noStrike" kern="0" cap="none" spc="0" normalizeH="0" baseline="0" noProof="0">
                <a:ln>
                  <a:noFill/>
                </a:ln>
                <a:solidFill>
                  <a:srgbClr val="002060"/>
                </a:solidFill>
                <a:effectLst/>
                <a:uLnTx/>
                <a:uFillTx/>
                <a:ea typeface="MS Gothic" panose="020B0609070205080204" pitchFamily="49" charset="-128"/>
              </a:rPr>
              <a:t>ili </a:t>
            </a:r>
            <a:r>
              <a:rPr kumimoji="0" lang="hr-HR" b="1" i="0" u="none" strike="noStrike" kern="0" cap="none" spc="0" normalizeH="0" baseline="0" noProof="0">
                <a:ln>
                  <a:noFill/>
                </a:ln>
                <a:solidFill>
                  <a:srgbClr val="002060"/>
                </a:solidFill>
                <a:effectLst/>
                <a:uLnTx/>
                <a:uFillTx/>
                <a:ea typeface="MS Gothic" panose="020B0609070205080204" pitchFamily="49" charset="-128"/>
              </a:rPr>
              <a:t>su upisane </a:t>
            </a:r>
            <a:r>
              <a:rPr kumimoji="0" lang="hr-HR" b="0" i="0" u="none" strike="noStrike" kern="0" cap="none" spc="0" normalizeH="0" baseline="0" noProof="0">
                <a:ln>
                  <a:noFill/>
                </a:ln>
                <a:solidFill>
                  <a:srgbClr val="002060"/>
                </a:solidFill>
                <a:effectLst/>
                <a:uLnTx/>
                <a:uFillTx/>
                <a:ea typeface="MS Gothic" panose="020B0609070205080204" pitchFamily="49" charset="-128"/>
              </a:rPr>
              <a:t>u odgovarajući registar/upisnik države sjedišta pružatelja usluga</a:t>
            </a:r>
            <a:r>
              <a:rPr kumimoji="0" lang="en-GB" b="0" i="0" u="none" strike="noStrike" kern="1200" cap="none" spc="0" normalizeH="0" baseline="0" noProof="0">
                <a:ln>
                  <a:noFill/>
                </a:ln>
                <a:solidFill>
                  <a:srgbClr val="002060"/>
                </a:solidFill>
                <a:effectLst/>
                <a:uLnTx/>
                <a:uFillTx/>
              </a:rPr>
              <a:t> </a:t>
            </a:r>
            <a:endParaRPr lang="en-GB">
              <a:solidFill>
                <a:srgbClr val="002060"/>
              </a:solidFill>
            </a:endParaRPr>
          </a:p>
          <a:p>
            <a:endParaRPr lang="en-US">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0FC9AEEA-912B-E928-04D2-297B66F7E678}"/>
              </a:ext>
            </a:extLst>
          </p:cNvPr>
          <p:cNvPicPr>
            <a:picLocks noChangeAspect="1"/>
          </p:cNvPicPr>
          <p:nvPr/>
        </p:nvPicPr>
        <p:blipFill rotWithShape="1">
          <a:blip r:embed="rId3"/>
          <a:srcRect l="14773" r="36919" b="-2"/>
          <a:stretch/>
        </p:blipFill>
        <p:spPr>
          <a:xfrm>
            <a:off x="9847385" y="2"/>
            <a:ext cx="2345035" cy="3240270"/>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527922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E7A9-0AD1-1D9D-1EA2-3165D375F7AF}"/>
              </a:ext>
            </a:extLst>
          </p:cNvPr>
          <p:cNvSpPr>
            <a:spLocks noGrp="1"/>
          </p:cNvSpPr>
          <p:nvPr>
            <p:ph type="title"/>
          </p:nvPr>
        </p:nvSpPr>
        <p:spPr>
          <a:xfrm>
            <a:off x="508253" y="312743"/>
            <a:ext cx="6188190" cy="875443"/>
          </a:xfrm>
        </p:spPr>
        <p:txBody>
          <a:bodyPr>
            <a:normAutofit/>
          </a:bodyPr>
          <a:lstStyle/>
          <a:p>
            <a:r>
              <a:rPr lang="hr-HR" sz="3200">
                <a:solidFill>
                  <a:srgbClr val="002060"/>
                </a:solidFill>
                <a:effectLst/>
                <a:latin typeface="+mn-lt"/>
                <a:ea typeface="Yu Mincho" panose="02020400000000000000" pitchFamily="18" charset="-128"/>
                <a:cs typeface="Arial" panose="020B0604020202020204" pitchFamily="34" charset="0"/>
              </a:rPr>
              <a:t>Prihvatljive aktivnosti projekta </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F7742174-B09E-6CCC-8B7F-A5E44D2760AD}"/>
              </a:ext>
            </a:extLst>
          </p:cNvPr>
          <p:cNvSpPr>
            <a:spLocks noGrp="1"/>
          </p:cNvSpPr>
          <p:nvPr>
            <p:ph idx="1"/>
          </p:nvPr>
        </p:nvSpPr>
        <p:spPr>
          <a:xfrm>
            <a:off x="328246" y="1383323"/>
            <a:ext cx="9176701" cy="4840497"/>
          </a:xfrm>
        </p:spPr>
        <p:txBody>
          <a:bodyPr>
            <a:normAutofit/>
          </a:bodyPr>
          <a:lstStyle/>
          <a:p>
            <a:pPr marL="0" indent="0">
              <a:lnSpc>
                <a:spcPct val="90000"/>
              </a:lnSpc>
              <a:buNone/>
            </a:pPr>
            <a:r>
              <a:rPr lang="en-GB" sz="2200" err="1">
                <a:solidFill>
                  <a:srgbClr val="002060"/>
                </a:solidFill>
                <a:cs typeface="Times New Roman" panose="02020603050405020304" pitchFamily="18" charset="0"/>
              </a:rPr>
              <a:t>Aktivnosti</a:t>
            </a:r>
            <a:r>
              <a:rPr lang="en-GB" sz="2200">
                <a:solidFill>
                  <a:srgbClr val="002060"/>
                </a:solidFill>
                <a:cs typeface="Times New Roman" panose="02020603050405020304" pitchFamily="18" charset="0"/>
              </a:rPr>
              <a:t> </a:t>
            </a:r>
            <a:r>
              <a:rPr lang="hr-HR" sz="2200" u="sng">
                <a:solidFill>
                  <a:srgbClr val="002060"/>
                </a:solidFill>
                <a:cs typeface="Times New Roman" panose="02020603050405020304" pitchFamily="18" charset="0"/>
              </a:rPr>
              <a:t>namijenjene inovacijama </a:t>
            </a:r>
            <a:r>
              <a:rPr lang="hr-HR" sz="2200">
                <a:solidFill>
                  <a:srgbClr val="002060"/>
                </a:solidFill>
                <a:cs typeface="Times New Roman" panose="02020603050405020304" pitchFamily="18" charset="0"/>
              </a:rPr>
              <a:t>koje rezultiraju novim proizvodima, uslugama ili procesima koji su novost u ponudi poduzeća i/ili novost na tržištu</a:t>
            </a:r>
            <a:r>
              <a:rPr lang="en-GB" sz="2200">
                <a:solidFill>
                  <a:srgbClr val="002060"/>
                </a:solidFill>
                <a:cs typeface="Times New Roman" panose="02020603050405020304" pitchFamily="18" charset="0"/>
              </a:rPr>
              <a:t>:</a:t>
            </a:r>
          </a:p>
          <a:p>
            <a:pPr>
              <a:lnSpc>
                <a:spcPct val="90000"/>
              </a:lnSpc>
            </a:pPr>
            <a:endParaRPr lang="en-GB" sz="2200">
              <a:solidFill>
                <a:srgbClr val="002060"/>
              </a:solidFill>
              <a:cs typeface="Times New Roman" panose="02020603050405020304" pitchFamily="18" charset="0"/>
            </a:endParaRPr>
          </a:p>
          <a:p>
            <a:pPr marL="714375">
              <a:lnSpc>
                <a:spcPct val="90000"/>
              </a:lnSpc>
              <a:spcAft>
                <a:spcPts val="900"/>
              </a:spcAft>
            </a:pPr>
            <a:r>
              <a:rPr lang="hr-HR" sz="2200">
                <a:solidFill>
                  <a:srgbClr val="002060"/>
                </a:solidFill>
                <a:effectLst/>
                <a:ea typeface="Yu Mincho" panose="02020400000000000000" pitchFamily="18" charset="-128"/>
                <a:cs typeface="Times New Roman" panose="02020603050405020304" pitchFamily="18" charset="0"/>
              </a:rPr>
              <a:t>Testiranje proizvoda, usluge ili procesa</a:t>
            </a:r>
            <a:endParaRPr lang="en-US" sz="2200">
              <a:solidFill>
                <a:srgbClr val="002060"/>
              </a:solidFill>
              <a:effectLst/>
              <a:ea typeface="Yu Mincho" panose="02020400000000000000" pitchFamily="18" charset="-128"/>
            </a:endParaRPr>
          </a:p>
          <a:p>
            <a:pPr marL="714375">
              <a:lnSpc>
                <a:spcPct val="90000"/>
              </a:lnSpc>
              <a:spcAft>
                <a:spcPts val="900"/>
              </a:spcAft>
            </a:pPr>
            <a:r>
              <a:rPr lang="hr-HR" sz="2200">
                <a:solidFill>
                  <a:srgbClr val="002060"/>
                </a:solidFill>
                <a:effectLst/>
                <a:ea typeface="Yu Mincho" panose="02020400000000000000" pitchFamily="18" charset="-128"/>
                <a:cs typeface="Times New Roman" panose="02020603050405020304" pitchFamily="18" charset="0"/>
              </a:rPr>
              <a:t>Ispitivanje proizvoda, usluge ili procesa</a:t>
            </a:r>
            <a:endParaRPr lang="en-US" sz="2200">
              <a:solidFill>
                <a:srgbClr val="002060"/>
              </a:solidFill>
              <a:effectLst/>
              <a:ea typeface="Yu Mincho" panose="02020400000000000000" pitchFamily="18" charset="-128"/>
            </a:endParaRPr>
          </a:p>
          <a:p>
            <a:pPr marL="714375">
              <a:lnSpc>
                <a:spcPct val="90000"/>
              </a:lnSpc>
              <a:spcAft>
                <a:spcPts val="900"/>
              </a:spcAft>
            </a:pPr>
            <a:r>
              <a:rPr lang="hr-HR" sz="2200">
                <a:solidFill>
                  <a:srgbClr val="002060"/>
                </a:solidFill>
                <a:effectLst/>
                <a:ea typeface="Yu Mincho" panose="02020400000000000000" pitchFamily="18" charset="-128"/>
                <a:cs typeface="Times New Roman" panose="02020603050405020304" pitchFamily="18" charset="0"/>
              </a:rPr>
              <a:t>Demonstracijske aktivnosti</a:t>
            </a:r>
            <a:endParaRPr lang="en-US" sz="2200">
              <a:solidFill>
                <a:srgbClr val="002060"/>
              </a:solidFill>
              <a:effectLst/>
              <a:ea typeface="Yu Mincho" panose="02020400000000000000" pitchFamily="18" charset="-128"/>
              <a:cs typeface="Times New Roman" panose="02020603050405020304" pitchFamily="18" charset="0"/>
            </a:endParaRPr>
          </a:p>
          <a:p>
            <a:pPr marL="714375">
              <a:lnSpc>
                <a:spcPct val="90000"/>
              </a:lnSpc>
              <a:spcAft>
                <a:spcPts val="900"/>
              </a:spcAft>
            </a:pPr>
            <a:r>
              <a:rPr lang="en-US" sz="2200">
                <a:solidFill>
                  <a:srgbClr val="002060"/>
                </a:solidFill>
                <a:ea typeface="Yu Mincho" panose="02020400000000000000" pitchFamily="18" charset="-128"/>
                <a:cs typeface="Times New Roman" panose="02020603050405020304" pitchFamily="18" charset="0"/>
              </a:rPr>
              <a:t>S</a:t>
            </a:r>
            <a:r>
              <a:rPr lang="hr-HR" sz="2200" err="1">
                <a:solidFill>
                  <a:srgbClr val="002060"/>
                </a:solidFill>
                <a:effectLst/>
                <a:ea typeface="Yu Mincho" panose="02020400000000000000" pitchFamily="18" charset="-128"/>
                <a:cs typeface="Times New Roman" panose="02020603050405020304" pitchFamily="18" charset="0"/>
              </a:rPr>
              <a:t>tručna</a:t>
            </a:r>
            <a:r>
              <a:rPr lang="hr-HR" sz="2200">
                <a:solidFill>
                  <a:srgbClr val="002060"/>
                </a:solidFill>
                <a:effectLst/>
                <a:ea typeface="Yu Mincho" panose="02020400000000000000" pitchFamily="18" charset="-128"/>
                <a:cs typeface="Times New Roman" panose="02020603050405020304" pitchFamily="18" charset="0"/>
              </a:rPr>
              <a:t> i tehnička znanja u svrhu razvoja proizvoda, usluga i procesa</a:t>
            </a:r>
            <a:endParaRPr lang="en-US" sz="2200">
              <a:solidFill>
                <a:srgbClr val="002060"/>
              </a:solidFill>
              <a:effectLst/>
              <a:ea typeface="Yu Mincho" panose="02020400000000000000" pitchFamily="18" charset="-128"/>
            </a:endParaRPr>
          </a:p>
          <a:p>
            <a:pPr>
              <a:lnSpc>
                <a:spcPct val="90000"/>
              </a:lnSpc>
            </a:pPr>
            <a:endParaRPr lang="hr-HR" sz="2200">
              <a:solidFill>
                <a:srgbClr val="002060"/>
              </a:solidFill>
              <a:latin typeface="Century Gothic" panose="020B0502020202020204" pitchFamily="34" charset="0"/>
              <a:cs typeface="Times New Roman" panose="02020603050405020304" pitchFamily="18" charset="0"/>
            </a:endParaRPr>
          </a:p>
          <a:p>
            <a:pPr marL="0" indent="0">
              <a:lnSpc>
                <a:spcPct val="90000"/>
              </a:lnSpc>
              <a:buNone/>
            </a:pPr>
            <a:endParaRPr lang="en-US" sz="2200">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F6465262-9425-BA0C-A415-B46690E9C5DF}"/>
              </a:ext>
            </a:extLst>
          </p:cNvPr>
          <p:cNvPicPr>
            <a:picLocks noChangeAspect="1"/>
          </p:cNvPicPr>
          <p:nvPr/>
        </p:nvPicPr>
        <p:blipFill rotWithShape="1">
          <a:blip r:embed="rId3"/>
          <a:srcRect t="6748" r="1" b="1366"/>
          <a:stretch/>
        </p:blipFill>
        <p:spPr>
          <a:xfrm>
            <a:off x="9823938" y="2"/>
            <a:ext cx="2368482" cy="3272668"/>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96964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566868" y="242406"/>
            <a:ext cx="9252154" cy="1016654"/>
          </a:xfrm>
        </p:spPr>
        <p:txBody>
          <a:bodyPr>
            <a:normAutofit/>
          </a:bodyPr>
          <a:lstStyle/>
          <a:p>
            <a:r>
              <a:rPr lang="hr-HR" sz="3200" kern="1200">
                <a:solidFill>
                  <a:srgbClr val="002060"/>
                </a:solidFill>
                <a:latin typeface="+mn-lt"/>
              </a:rPr>
              <a:t>Prihvatljivost projekta</a:t>
            </a:r>
            <a:endParaRPr lang="hr-HR"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566868" y="1513744"/>
            <a:ext cx="10300424" cy="4734655"/>
          </a:xfrm>
        </p:spPr>
        <p:txBody>
          <a:bodyPr>
            <a:noAutofit/>
          </a:bodyPr>
          <a:lstStyle/>
          <a:p>
            <a:pPr marL="342900" indent="-228600">
              <a:lnSpc>
                <a:spcPct val="90000"/>
              </a:lnSpc>
              <a:spcAft>
                <a:spcPts val="600"/>
              </a:spcAft>
              <a:buClr>
                <a:schemeClr val="accent4">
                  <a:lumMod val="50000"/>
                </a:schemeClr>
              </a:buClr>
              <a:buFont typeface="Arial" panose="020B0604020202020204" pitchFamily="34" charset="0"/>
              <a:buChar char="•"/>
            </a:pPr>
            <a:r>
              <a:rPr lang="hr-HR" sz="2000">
                <a:solidFill>
                  <a:srgbClr val="002060"/>
                </a:solidFill>
              </a:rPr>
              <a:t>Projekt je u skladu s Programom i doprinosi ciljevima Prioriteta 1.</a:t>
            </a:r>
            <a:r>
              <a:rPr lang="hr-HR" sz="2000">
                <a:solidFill>
                  <a:srgbClr val="002060"/>
                </a:solidFill>
                <a:effectLst/>
              </a:rPr>
              <a:t>, Specifičnog cilja RSO 1.1., uključujući usklađenost s relevantnim strategijama – NRS i S3</a:t>
            </a:r>
          </a:p>
          <a:p>
            <a:pPr marL="342900" indent="-228600">
              <a:lnSpc>
                <a:spcPct val="90000"/>
              </a:lnSpc>
              <a:spcAft>
                <a:spcPts val="600"/>
              </a:spcAft>
              <a:buClr>
                <a:schemeClr val="accent4">
                  <a:lumMod val="50000"/>
                </a:schemeClr>
              </a:buClr>
              <a:buFont typeface="Arial" panose="020B0604020202020204" pitchFamily="34" charset="0"/>
              <a:buChar char="•"/>
            </a:pPr>
            <a:r>
              <a:rPr lang="hr-HR" sz="2000">
                <a:solidFill>
                  <a:srgbClr val="002060"/>
                </a:solidFill>
                <a:effectLst/>
              </a:rPr>
              <a:t>Područje primjene rezultata projekta je u okviru najmanje jednog tematskog prioritetnog područja definiranog u S3</a:t>
            </a:r>
            <a:endParaRPr lang="hr-HR" sz="2000">
              <a:solidFill>
                <a:srgbClr val="002060"/>
              </a:solidFill>
            </a:endParaRPr>
          </a:p>
          <a:p>
            <a:pPr marL="342900" indent="-228600">
              <a:lnSpc>
                <a:spcPct val="90000"/>
              </a:lnSpc>
              <a:spcAft>
                <a:spcPts val="600"/>
              </a:spcAft>
              <a:buClr>
                <a:schemeClr val="accent4">
                  <a:lumMod val="50000"/>
                </a:schemeClr>
              </a:buClr>
              <a:buFont typeface="Arial" panose="020B0604020202020204" pitchFamily="34" charset="0"/>
              <a:buChar char="•"/>
            </a:pPr>
            <a:r>
              <a:rPr lang="hr-HR" sz="2000">
                <a:solidFill>
                  <a:srgbClr val="002060"/>
                </a:solidFill>
                <a:effectLst/>
              </a:rPr>
              <a:t>Projekt ima potrebnu razinu spremnosti za provedbu</a:t>
            </a:r>
          </a:p>
          <a:p>
            <a:pPr marL="342900" indent="-228600">
              <a:lnSpc>
                <a:spcPct val="90000"/>
              </a:lnSpc>
              <a:spcAft>
                <a:spcPts val="600"/>
              </a:spcAft>
              <a:buClr>
                <a:schemeClr val="accent4">
                  <a:lumMod val="50000"/>
                </a:schemeClr>
              </a:buClr>
              <a:buFont typeface="Arial" panose="020B0604020202020204" pitchFamily="34" charset="0"/>
              <a:buChar char="•"/>
            </a:pPr>
            <a:r>
              <a:rPr lang="hr-HR" sz="2000">
                <a:solidFill>
                  <a:srgbClr val="002060"/>
                </a:solidFill>
                <a:effectLst/>
              </a:rPr>
              <a:t>Projekt predstavlja najbolji odnos između iznosa potpore, poduzetih aktivnosti i postizanja ciljeva, a troškovi su izravno povezani s projektnim aktivnostima i s ostvarenjem planiranih ciljeva ili rezultata</a:t>
            </a:r>
          </a:p>
          <a:p>
            <a:pPr marL="342900" indent="-228600">
              <a:lnSpc>
                <a:spcPct val="90000"/>
              </a:lnSpc>
              <a:spcAft>
                <a:spcPts val="600"/>
              </a:spcAft>
              <a:buClr>
                <a:schemeClr val="accent4">
                  <a:lumMod val="50000"/>
                </a:schemeClr>
              </a:buClr>
              <a:buFont typeface="Arial" panose="020B0604020202020204" pitchFamily="34" charset="0"/>
              <a:buChar char="•"/>
            </a:pPr>
            <a:r>
              <a:rPr lang="hr-HR" sz="2000">
                <a:solidFill>
                  <a:srgbClr val="002060"/>
                </a:solidFill>
                <a:effectLst/>
              </a:rPr>
              <a:t>Provedba projekta doprinijet će razvoju najmanje jednog inovativnog proizvoda, usluge ili procesa koji su novost za prijavitelja ili novost za tržište</a:t>
            </a:r>
          </a:p>
          <a:p>
            <a:pPr marL="0" indent="0">
              <a:lnSpc>
                <a:spcPct val="90000"/>
              </a:lnSpc>
              <a:buNone/>
            </a:pPr>
            <a:endParaRPr lang="hr-HR" sz="2000">
              <a:solidFill>
                <a:srgbClr val="002060"/>
              </a:solidFill>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8176" y="5148514"/>
            <a:ext cx="1623588" cy="1623588"/>
          </a:xfrm>
          <a:prstGeom prst="rect">
            <a:avLst/>
          </a:prstGeom>
          <a:effectLst/>
        </p:spPr>
      </p:pic>
    </p:spTree>
    <p:extLst>
      <p:ext uri="{BB962C8B-B14F-4D97-AF65-F5344CB8AC3E}">
        <p14:creationId xmlns:p14="http://schemas.microsoft.com/office/powerpoint/2010/main" val="9070132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6921-A003-FE87-92CC-E7F318865313}"/>
              </a:ext>
            </a:extLst>
          </p:cNvPr>
          <p:cNvSpPr>
            <a:spLocks noGrp="1"/>
          </p:cNvSpPr>
          <p:nvPr>
            <p:ph type="title"/>
          </p:nvPr>
        </p:nvSpPr>
        <p:spPr/>
        <p:txBody>
          <a:bodyPr/>
          <a:lstStyle/>
          <a:p>
            <a:r>
              <a:rPr lang="en-GB">
                <a:solidFill>
                  <a:schemeClr val="tx2">
                    <a:lumMod val="90000"/>
                    <a:lumOff val="10000"/>
                  </a:schemeClr>
                </a:solidFill>
              </a:rPr>
              <a:t>Raspored radionice </a:t>
            </a:r>
            <a:r>
              <a:rPr lang="en-GB" sz="1800">
                <a:solidFill>
                  <a:schemeClr val="tx2">
                    <a:lumMod val="90000"/>
                    <a:lumOff val="10000"/>
                  </a:schemeClr>
                </a:solidFill>
              </a:rPr>
              <a:t>(trajanje radionice 2 h)</a:t>
            </a:r>
            <a:br>
              <a:rPr lang="en-GB"/>
            </a:br>
            <a:endParaRPr lang="hr-HR"/>
          </a:p>
        </p:txBody>
      </p:sp>
      <p:sp>
        <p:nvSpPr>
          <p:cNvPr id="3" name="Content Placeholder 2">
            <a:extLst>
              <a:ext uri="{FF2B5EF4-FFF2-40B4-BE49-F238E27FC236}">
                <a16:creationId xmlns:a16="http://schemas.microsoft.com/office/drawing/2014/main" id="{B514311A-E8B1-2E61-EBAB-FBEC112C5219}"/>
              </a:ext>
            </a:extLst>
          </p:cNvPr>
          <p:cNvSpPr>
            <a:spLocks noGrp="1"/>
          </p:cNvSpPr>
          <p:nvPr>
            <p:ph idx="1"/>
          </p:nvPr>
        </p:nvSpPr>
        <p:spPr>
          <a:xfrm>
            <a:off x="838200" y="1282390"/>
            <a:ext cx="10515600" cy="4894573"/>
          </a:xfrm>
        </p:spPr>
        <p:txBody>
          <a:bodyPr>
            <a:normAutofit/>
          </a:bodyPr>
          <a:lstStyle/>
          <a:p>
            <a:r>
              <a:rPr lang="en-GB" sz="2000" err="1">
                <a:solidFill>
                  <a:schemeClr val="tx2">
                    <a:lumMod val="90000"/>
                    <a:lumOff val="10000"/>
                  </a:schemeClr>
                </a:solidFill>
              </a:rPr>
              <a:t>Prezentacija</a:t>
            </a:r>
            <a:r>
              <a:rPr lang="en-GB" sz="2000">
                <a:solidFill>
                  <a:schemeClr val="tx2">
                    <a:lumMod val="90000"/>
                    <a:lumOff val="10000"/>
                  </a:schemeClr>
                </a:solidFill>
              </a:rPr>
              <a:t> </a:t>
            </a:r>
            <a:r>
              <a:rPr lang="en-GB" sz="2000" err="1">
                <a:solidFill>
                  <a:schemeClr val="tx2">
                    <a:lumMod val="90000"/>
                    <a:lumOff val="10000"/>
                  </a:schemeClr>
                </a:solidFill>
              </a:rPr>
              <a:t>poziva</a:t>
            </a:r>
            <a:r>
              <a:rPr lang="en-GB" sz="2000">
                <a:solidFill>
                  <a:schemeClr val="tx2">
                    <a:lumMod val="90000"/>
                    <a:lumOff val="10000"/>
                  </a:schemeClr>
                </a:solidFill>
              </a:rPr>
              <a:t> </a:t>
            </a:r>
            <a:r>
              <a:rPr lang="en-GB" sz="2000" err="1">
                <a:solidFill>
                  <a:schemeClr val="tx2">
                    <a:lumMod val="90000"/>
                    <a:lumOff val="10000"/>
                  </a:schemeClr>
                </a:solidFill>
              </a:rPr>
              <a:t>Inovacijski</a:t>
            </a:r>
            <a:r>
              <a:rPr lang="en-GB" sz="2000">
                <a:solidFill>
                  <a:schemeClr val="tx2">
                    <a:lumMod val="90000"/>
                    <a:lumOff val="10000"/>
                  </a:schemeClr>
                </a:solidFill>
              </a:rPr>
              <a:t> </a:t>
            </a:r>
            <a:r>
              <a:rPr lang="en-GB" sz="2000" err="1">
                <a:solidFill>
                  <a:schemeClr val="tx2">
                    <a:lumMod val="90000"/>
                    <a:lumOff val="10000"/>
                  </a:schemeClr>
                </a:solidFill>
              </a:rPr>
              <a:t>vaučeri</a:t>
            </a:r>
            <a:r>
              <a:rPr lang="en-GB" sz="2000">
                <a:solidFill>
                  <a:schemeClr val="tx2">
                    <a:lumMod val="90000"/>
                    <a:lumOff val="10000"/>
                  </a:schemeClr>
                </a:solidFill>
              </a:rPr>
              <a:t> za MSP-</a:t>
            </a:r>
            <a:r>
              <a:rPr lang="en-GB" sz="2000" err="1">
                <a:solidFill>
                  <a:schemeClr val="tx2">
                    <a:lumMod val="90000"/>
                    <a:lumOff val="10000"/>
                  </a:schemeClr>
                </a:solidFill>
              </a:rPr>
              <a:t>ove</a:t>
            </a:r>
            <a:r>
              <a:rPr lang="en-GB" sz="2000">
                <a:solidFill>
                  <a:schemeClr val="tx2">
                    <a:lumMod val="90000"/>
                    <a:lumOff val="10000"/>
                  </a:schemeClr>
                </a:solidFill>
              </a:rPr>
              <a:t> </a:t>
            </a:r>
          </a:p>
          <a:p>
            <a:pPr marL="0" indent="0">
              <a:buNone/>
            </a:pPr>
            <a:r>
              <a:rPr lang="en-GB" sz="2000">
                <a:solidFill>
                  <a:schemeClr val="tx2">
                    <a:lumMod val="90000"/>
                    <a:lumOff val="10000"/>
                  </a:schemeClr>
                </a:solidFill>
              </a:rPr>
              <a:t>(MINGO </a:t>
            </a:r>
            <a:r>
              <a:rPr lang="en-GB" sz="2000" err="1">
                <a:solidFill>
                  <a:schemeClr val="tx2">
                    <a:lumMod val="90000"/>
                    <a:lumOff val="10000"/>
                  </a:schemeClr>
                </a:solidFill>
              </a:rPr>
              <a:t>i</a:t>
            </a:r>
            <a:r>
              <a:rPr lang="en-GB" sz="2000">
                <a:solidFill>
                  <a:schemeClr val="tx2">
                    <a:lumMod val="90000"/>
                    <a:lumOff val="10000"/>
                  </a:schemeClr>
                </a:solidFill>
              </a:rPr>
              <a:t> HAMAG-BICRO - 40 min)</a:t>
            </a:r>
          </a:p>
          <a:p>
            <a:endParaRPr lang="en-GB" sz="2000">
              <a:solidFill>
                <a:schemeClr val="tx2">
                  <a:lumMod val="90000"/>
                  <a:lumOff val="10000"/>
                </a:schemeClr>
              </a:solidFill>
            </a:endParaRPr>
          </a:p>
          <a:p>
            <a:r>
              <a:rPr lang="en-GB" sz="2000" err="1">
                <a:solidFill>
                  <a:schemeClr val="tx2">
                    <a:lumMod val="90000"/>
                    <a:lumOff val="10000"/>
                  </a:schemeClr>
                </a:solidFill>
              </a:rPr>
              <a:t>Odgovori</a:t>
            </a:r>
            <a:r>
              <a:rPr lang="en-GB" sz="2000">
                <a:solidFill>
                  <a:schemeClr val="tx2">
                    <a:lumMod val="90000"/>
                    <a:lumOff val="10000"/>
                  </a:schemeClr>
                </a:solidFill>
              </a:rPr>
              <a:t> </a:t>
            </a:r>
            <a:r>
              <a:rPr lang="en-GB" sz="2000" err="1">
                <a:solidFill>
                  <a:schemeClr val="tx2">
                    <a:lumMod val="90000"/>
                    <a:lumOff val="10000"/>
                  </a:schemeClr>
                </a:solidFill>
              </a:rPr>
              <a:t>na</a:t>
            </a:r>
            <a:r>
              <a:rPr lang="en-GB" sz="2000">
                <a:solidFill>
                  <a:schemeClr val="tx2">
                    <a:lumMod val="90000"/>
                    <a:lumOff val="10000"/>
                  </a:schemeClr>
                </a:solidFill>
              </a:rPr>
              <a:t> </a:t>
            </a:r>
            <a:r>
              <a:rPr lang="en-GB" sz="2000" err="1">
                <a:solidFill>
                  <a:schemeClr val="tx2">
                    <a:lumMod val="90000"/>
                    <a:lumOff val="10000"/>
                  </a:schemeClr>
                </a:solidFill>
              </a:rPr>
              <a:t>pitanja</a:t>
            </a:r>
            <a:r>
              <a:rPr lang="en-GB" sz="2000">
                <a:solidFill>
                  <a:schemeClr val="tx2">
                    <a:lumMod val="90000"/>
                    <a:lumOff val="10000"/>
                  </a:schemeClr>
                </a:solidFill>
              </a:rPr>
              <a:t> </a:t>
            </a:r>
            <a:r>
              <a:rPr lang="en-GB" sz="2000" err="1">
                <a:solidFill>
                  <a:schemeClr val="tx2">
                    <a:lumMod val="90000"/>
                    <a:lumOff val="10000"/>
                  </a:schemeClr>
                </a:solidFill>
              </a:rPr>
              <a:t>postavljena</a:t>
            </a:r>
            <a:r>
              <a:rPr lang="en-GB" sz="2000">
                <a:solidFill>
                  <a:schemeClr val="tx2">
                    <a:lumMod val="90000"/>
                    <a:lumOff val="10000"/>
                  </a:schemeClr>
                </a:solidFill>
              </a:rPr>
              <a:t> </a:t>
            </a:r>
            <a:r>
              <a:rPr lang="en-GB" sz="2000" err="1">
                <a:solidFill>
                  <a:schemeClr val="tx2">
                    <a:lumMod val="90000"/>
                    <a:lumOff val="10000"/>
                  </a:schemeClr>
                </a:solidFill>
              </a:rPr>
              <a:t>prilikom</a:t>
            </a:r>
            <a:r>
              <a:rPr lang="en-GB" sz="2000">
                <a:solidFill>
                  <a:schemeClr val="tx2">
                    <a:lumMod val="90000"/>
                    <a:lumOff val="10000"/>
                  </a:schemeClr>
                </a:solidFill>
              </a:rPr>
              <a:t> </a:t>
            </a:r>
            <a:r>
              <a:rPr lang="en-GB" sz="2000" err="1">
                <a:solidFill>
                  <a:schemeClr val="tx2">
                    <a:lumMod val="90000"/>
                    <a:lumOff val="10000"/>
                  </a:schemeClr>
                </a:solidFill>
              </a:rPr>
              <a:t>prijave</a:t>
            </a:r>
            <a:r>
              <a:rPr lang="en-GB" sz="2000">
                <a:solidFill>
                  <a:schemeClr val="tx2">
                    <a:lumMod val="90000"/>
                    <a:lumOff val="10000"/>
                  </a:schemeClr>
                </a:solidFill>
              </a:rPr>
              <a:t> </a:t>
            </a:r>
            <a:r>
              <a:rPr lang="en-GB" sz="2000" err="1">
                <a:solidFill>
                  <a:schemeClr val="tx2">
                    <a:lumMod val="90000"/>
                    <a:lumOff val="10000"/>
                  </a:schemeClr>
                </a:solidFill>
              </a:rPr>
              <a:t>na</a:t>
            </a:r>
            <a:r>
              <a:rPr lang="en-GB" sz="2000">
                <a:solidFill>
                  <a:schemeClr val="tx2">
                    <a:lumMod val="90000"/>
                    <a:lumOff val="10000"/>
                  </a:schemeClr>
                </a:solidFill>
              </a:rPr>
              <a:t> </a:t>
            </a:r>
            <a:r>
              <a:rPr lang="en-GB" sz="2000" err="1">
                <a:solidFill>
                  <a:schemeClr val="tx2">
                    <a:lumMod val="90000"/>
                    <a:lumOff val="10000"/>
                  </a:schemeClr>
                </a:solidFill>
              </a:rPr>
              <a:t>radionicu</a:t>
            </a:r>
            <a:r>
              <a:rPr lang="en-GB" sz="2000">
                <a:solidFill>
                  <a:schemeClr val="tx2">
                    <a:lumMod val="90000"/>
                    <a:lumOff val="10000"/>
                  </a:schemeClr>
                </a:solidFill>
              </a:rPr>
              <a:t> (20 min)</a:t>
            </a:r>
          </a:p>
          <a:p>
            <a:endParaRPr lang="en-GB" sz="2000">
              <a:solidFill>
                <a:schemeClr val="tx2">
                  <a:lumMod val="90000"/>
                  <a:lumOff val="10000"/>
                </a:schemeClr>
              </a:solidFill>
            </a:endParaRPr>
          </a:p>
          <a:p>
            <a:r>
              <a:rPr lang="en-GB" sz="2000" err="1">
                <a:solidFill>
                  <a:schemeClr val="tx2">
                    <a:lumMod val="90000"/>
                    <a:lumOff val="10000"/>
                  </a:schemeClr>
                </a:solidFill>
              </a:rPr>
              <a:t>Pitanja</a:t>
            </a:r>
            <a:r>
              <a:rPr lang="en-GB" sz="2000">
                <a:solidFill>
                  <a:schemeClr val="tx2">
                    <a:lumMod val="90000"/>
                    <a:lumOff val="10000"/>
                  </a:schemeClr>
                </a:solidFill>
              </a:rPr>
              <a:t> </a:t>
            </a:r>
            <a:r>
              <a:rPr lang="en-GB" sz="2000" err="1">
                <a:solidFill>
                  <a:schemeClr val="tx2">
                    <a:lumMod val="90000"/>
                    <a:lumOff val="10000"/>
                  </a:schemeClr>
                </a:solidFill>
              </a:rPr>
              <a:t>i</a:t>
            </a:r>
            <a:r>
              <a:rPr lang="en-GB" sz="2000">
                <a:solidFill>
                  <a:schemeClr val="tx2">
                    <a:lumMod val="90000"/>
                    <a:lumOff val="10000"/>
                  </a:schemeClr>
                </a:solidFill>
              </a:rPr>
              <a:t> </a:t>
            </a:r>
            <a:r>
              <a:rPr lang="en-GB" sz="2000" err="1">
                <a:solidFill>
                  <a:schemeClr val="tx2">
                    <a:lumMod val="90000"/>
                    <a:lumOff val="10000"/>
                  </a:schemeClr>
                </a:solidFill>
              </a:rPr>
              <a:t>odgovori</a:t>
            </a:r>
            <a:r>
              <a:rPr lang="en-GB" sz="2000">
                <a:solidFill>
                  <a:schemeClr val="tx2">
                    <a:lumMod val="90000"/>
                    <a:lumOff val="10000"/>
                  </a:schemeClr>
                </a:solidFill>
              </a:rPr>
              <a:t> s </a:t>
            </a:r>
            <a:r>
              <a:rPr lang="en-GB" sz="2000" err="1">
                <a:solidFill>
                  <a:schemeClr val="tx2">
                    <a:lumMod val="90000"/>
                    <a:lumOff val="10000"/>
                  </a:schemeClr>
                </a:solidFill>
              </a:rPr>
              <a:t>radionice</a:t>
            </a:r>
            <a:r>
              <a:rPr lang="en-GB" sz="2000">
                <a:solidFill>
                  <a:schemeClr val="tx2">
                    <a:lumMod val="90000"/>
                    <a:lumOff val="10000"/>
                  </a:schemeClr>
                </a:solidFill>
              </a:rPr>
              <a:t> (1 h)</a:t>
            </a:r>
          </a:p>
          <a:p>
            <a:pPr marL="0" indent="0">
              <a:buNone/>
            </a:pPr>
            <a:endParaRPr lang="en-GB" sz="2000">
              <a:solidFill>
                <a:schemeClr val="tx2">
                  <a:lumMod val="90000"/>
                  <a:lumOff val="10000"/>
                </a:schemeClr>
              </a:solidFill>
            </a:endParaRPr>
          </a:p>
          <a:p>
            <a:pPr marL="0" indent="0">
              <a:buNone/>
            </a:pPr>
            <a:r>
              <a:rPr lang="en-GB" sz="2000">
                <a:solidFill>
                  <a:schemeClr val="tx2">
                    <a:lumMod val="90000"/>
                    <a:lumOff val="10000"/>
                  </a:schemeClr>
                </a:solidFill>
              </a:rPr>
              <a:t>Molimo da </a:t>
            </a:r>
            <a:r>
              <a:rPr lang="en-GB" sz="2000" err="1">
                <a:solidFill>
                  <a:schemeClr val="tx2">
                    <a:lumMod val="90000"/>
                    <a:lumOff val="10000"/>
                  </a:schemeClr>
                </a:solidFill>
              </a:rPr>
              <a:t>utišate</a:t>
            </a:r>
            <a:r>
              <a:rPr lang="en-GB" sz="2000">
                <a:solidFill>
                  <a:schemeClr val="tx2">
                    <a:lumMod val="90000"/>
                    <a:lumOff val="10000"/>
                  </a:schemeClr>
                </a:solidFill>
              </a:rPr>
              <a:t> </a:t>
            </a:r>
            <a:r>
              <a:rPr lang="en-GB" sz="2000" err="1">
                <a:solidFill>
                  <a:schemeClr val="tx2">
                    <a:lumMod val="90000"/>
                    <a:lumOff val="10000"/>
                  </a:schemeClr>
                </a:solidFill>
              </a:rPr>
              <a:t>mikrofone</a:t>
            </a:r>
            <a:r>
              <a:rPr lang="en-GB" sz="2000">
                <a:solidFill>
                  <a:schemeClr val="tx2">
                    <a:lumMod val="90000"/>
                    <a:lumOff val="10000"/>
                  </a:schemeClr>
                </a:solidFill>
              </a:rPr>
              <a:t> </a:t>
            </a:r>
            <a:r>
              <a:rPr lang="en-GB" sz="2000" err="1">
                <a:solidFill>
                  <a:schemeClr val="tx2">
                    <a:lumMod val="90000"/>
                    <a:lumOff val="10000"/>
                  </a:schemeClr>
                </a:solidFill>
              </a:rPr>
              <a:t>i</a:t>
            </a:r>
            <a:r>
              <a:rPr lang="en-GB" sz="2000">
                <a:solidFill>
                  <a:schemeClr val="tx2">
                    <a:lumMod val="90000"/>
                    <a:lumOff val="10000"/>
                  </a:schemeClr>
                </a:solidFill>
              </a:rPr>
              <a:t> </a:t>
            </a:r>
            <a:r>
              <a:rPr lang="en-GB" sz="2000" err="1">
                <a:solidFill>
                  <a:schemeClr val="tx2">
                    <a:lumMod val="90000"/>
                    <a:lumOff val="10000"/>
                  </a:schemeClr>
                </a:solidFill>
              </a:rPr>
              <a:t>pitanja</a:t>
            </a:r>
            <a:r>
              <a:rPr lang="en-GB" sz="2000">
                <a:solidFill>
                  <a:schemeClr val="tx2">
                    <a:lumMod val="90000"/>
                    <a:lumOff val="10000"/>
                  </a:schemeClr>
                </a:solidFill>
              </a:rPr>
              <a:t> </a:t>
            </a:r>
            <a:r>
              <a:rPr lang="en-GB" sz="2000" err="1">
                <a:solidFill>
                  <a:schemeClr val="tx2">
                    <a:lumMod val="90000"/>
                    <a:lumOff val="10000"/>
                  </a:schemeClr>
                </a:solidFill>
              </a:rPr>
              <a:t>postavljate</a:t>
            </a:r>
            <a:r>
              <a:rPr lang="en-GB" sz="2000">
                <a:solidFill>
                  <a:schemeClr val="tx2">
                    <a:lumMod val="90000"/>
                    <a:lumOff val="10000"/>
                  </a:schemeClr>
                </a:solidFill>
              </a:rPr>
              <a:t> </a:t>
            </a:r>
            <a:r>
              <a:rPr lang="en-GB" sz="2000" err="1">
                <a:solidFill>
                  <a:schemeClr val="tx2">
                    <a:lumMod val="90000"/>
                    <a:lumOff val="10000"/>
                  </a:schemeClr>
                </a:solidFill>
              </a:rPr>
              <a:t>putem</a:t>
            </a:r>
            <a:r>
              <a:rPr lang="en-GB" sz="2000">
                <a:solidFill>
                  <a:schemeClr val="tx2">
                    <a:lumMod val="90000"/>
                    <a:lumOff val="10000"/>
                  </a:schemeClr>
                </a:solidFill>
              </a:rPr>
              <a:t> </a:t>
            </a:r>
            <a:r>
              <a:rPr lang="en-GB" sz="2000" err="1">
                <a:solidFill>
                  <a:schemeClr val="tx2">
                    <a:lumMod val="90000"/>
                    <a:lumOff val="10000"/>
                  </a:schemeClr>
                </a:solidFill>
              </a:rPr>
              <a:t>chata</a:t>
            </a:r>
            <a:r>
              <a:rPr lang="en-GB" sz="2000">
                <a:solidFill>
                  <a:schemeClr val="tx2">
                    <a:lumMod val="90000"/>
                    <a:lumOff val="10000"/>
                  </a:schemeClr>
                </a:solidFill>
              </a:rPr>
              <a:t>.</a:t>
            </a:r>
          </a:p>
          <a:p>
            <a:pPr marL="0" indent="0">
              <a:buNone/>
            </a:pPr>
            <a:r>
              <a:rPr lang="en-GB" sz="2000" err="1">
                <a:solidFill>
                  <a:schemeClr val="tx2">
                    <a:lumMod val="90000"/>
                    <a:lumOff val="10000"/>
                  </a:schemeClr>
                </a:solidFill>
              </a:rPr>
              <a:t>Odgovori</a:t>
            </a:r>
            <a:r>
              <a:rPr lang="en-GB" sz="2000">
                <a:solidFill>
                  <a:schemeClr val="tx2">
                    <a:lumMod val="90000"/>
                    <a:lumOff val="10000"/>
                  </a:schemeClr>
                </a:solidFill>
              </a:rPr>
              <a:t> </a:t>
            </a:r>
            <a:r>
              <a:rPr lang="en-GB" sz="2000" err="1">
                <a:solidFill>
                  <a:schemeClr val="tx2">
                    <a:lumMod val="90000"/>
                    <a:lumOff val="10000"/>
                  </a:schemeClr>
                </a:solidFill>
              </a:rPr>
              <a:t>dani</a:t>
            </a:r>
            <a:r>
              <a:rPr lang="en-GB" sz="2000">
                <a:solidFill>
                  <a:schemeClr val="tx2">
                    <a:lumMod val="90000"/>
                    <a:lumOff val="10000"/>
                  </a:schemeClr>
                </a:solidFill>
              </a:rPr>
              <a:t> </a:t>
            </a:r>
            <a:r>
              <a:rPr lang="en-GB" sz="2000" err="1">
                <a:solidFill>
                  <a:schemeClr val="tx2">
                    <a:lumMod val="90000"/>
                    <a:lumOff val="10000"/>
                  </a:schemeClr>
                </a:solidFill>
              </a:rPr>
              <a:t>tijekom</a:t>
            </a:r>
            <a:r>
              <a:rPr lang="en-GB" sz="2000">
                <a:solidFill>
                  <a:schemeClr val="tx2">
                    <a:lumMod val="90000"/>
                    <a:lumOff val="10000"/>
                  </a:schemeClr>
                </a:solidFill>
              </a:rPr>
              <a:t> </a:t>
            </a:r>
            <a:r>
              <a:rPr lang="en-GB" sz="2000" err="1">
                <a:solidFill>
                  <a:schemeClr val="tx2">
                    <a:lumMod val="90000"/>
                    <a:lumOff val="10000"/>
                  </a:schemeClr>
                </a:solidFill>
              </a:rPr>
              <a:t>radionice</a:t>
            </a:r>
            <a:r>
              <a:rPr lang="en-GB" sz="2000">
                <a:solidFill>
                  <a:schemeClr val="tx2">
                    <a:lumMod val="90000"/>
                    <a:lumOff val="10000"/>
                  </a:schemeClr>
                </a:solidFill>
              </a:rPr>
              <a:t> </a:t>
            </a:r>
            <a:r>
              <a:rPr lang="en-GB" sz="2000" err="1">
                <a:solidFill>
                  <a:schemeClr val="tx2">
                    <a:lumMod val="90000"/>
                    <a:lumOff val="10000"/>
                  </a:schemeClr>
                </a:solidFill>
              </a:rPr>
              <a:t>su</a:t>
            </a:r>
            <a:r>
              <a:rPr lang="en-GB" sz="2000">
                <a:solidFill>
                  <a:schemeClr val="tx2">
                    <a:lumMod val="90000"/>
                    <a:lumOff val="10000"/>
                  </a:schemeClr>
                </a:solidFill>
              </a:rPr>
              <a:t> </a:t>
            </a:r>
            <a:r>
              <a:rPr lang="en-GB" sz="2000" err="1">
                <a:solidFill>
                  <a:schemeClr val="tx2">
                    <a:lumMod val="90000"/>
                    <a:lumOff val="10000"/>
                  </a:schemeClr>
                </a:solidFill>
              </a:rPr>
              <a:t>neslužbeni</a:t>
            </a:r>
            <a:r>
              <a:rPr lang="en-GB" sz="2000">
                <a:solidFill>
                  <a:schemeClr val="tx2">
                    <a:lumMod val="90000"/>
                    <a:lumOff val="10000"/>
                  </a:schemeClr>
                </a:solidFill>
              </a:rPr>
              <a:t> </a:t>
            </a:r>
            <a:r>
              <a:rPr lang="en-GB" sz="2000" err="1">
                <a:solidFill>
                  <a:schemeClr val="tx2">
                    <a:lumMod val="90000"/>
                    <a:lumOff val="10000"/>
                  </a:schemeClr>
                </a:solidFill>
              </a:rPr>
              <a:t>i</a:t>
            </a:r>
            <a:r>
              <a:rPr lang="en-GB" sz="2000">
                <a:solidFill>
                  <a:schemeClr val="tx2">
                    <a:lumMod val="90000"/>
                    <a:lumOff val="10000"/>
                  </a:schemeClr>
                </a:solidFill>
              </a:rPr>
              <a:t> </a:t>
            </a:r>
            <a:r>
              <a:rPr lang="en-GB" sz="2000" err="1">
                <a:solidFill>
                  <a:schemeClr val="tx2">
                    <a:lumMod val="90000"/>
                    <a:lumOff val="10000"/>
                  </a:schemeClr>
                </a:solidFill>
              </a:rPr>
              <a:t>nisu</a:t>
            </a:r>
            <a:r>
              <a:rPr lang="en-GB" sz="2000">
                <a:solidFill>
                  <a:schemeClr val="tx2">
                    <a:lumMod val="90000"/>
                    <a:lumOff val="10000"/>
                  </a:schemeClr>
                </a:solidFill>
              </a:rPr>
              <a:t> </a:t>
            </a:r>
            <a:r>
              <a:rPr lang="en-GB" sz="2000" err="1">
                <a:solidFill>
                  <a:schemeClr val="tx2">
                    <a:lumMod val="90000"/>
                    <a:lumOff val="10000"/>
                  </a:schemeClr>
                </a:solidFill>
              </a:rPr>
              <a:t>pravno</a:t>
            </a:r>
            <a:r>
              <a:rPr lang="en-GB" sz="2000">
                <a:solidFill>
                  <a:schemeClr val="tx2">
                    <a:lumMod val="90000"/>
                    <a:lumOff val="10000"/>
                  </a:schemeClr>
                </a:solidFill>
              </a:rPr>
              <a:t> </a:t>
            </a:r>
            <a:r>
              <a:rPr lang="en-GB" sz="2000" err="1">
                <a:solidFill>
                  <a:schemeClr val="tx2">
                    <a:lumMod val="90000"/>
                    <a:lumOff val="10000"/>
                  </a:schemeClr>
                </a:solidFill>
              </a:rPr>
              <a:t>obvezujući</a:t>
            </a:r>
            <a:r>
              <a:rPr lang="en-GB" sz="2000">
                <a:solidFill>
                  <a:schemeClr val="tx2">
                    <a:lumMod val="90000"/>
                    <a:lumOff val="10000"/>
                  </a:schemeClr>
                </a:solidFill>
              </a:rPr>
              <a:t> – za </a:t>
            </a:r>
            <a:r>
              <a:rPr lang="en-GB" sz="2000" err="1">
                <a:solidFill>
                  <a:schemeClr val="tx2">
                    <a:lumMod val="90000"/>
                    <a:lumOff val="10000"/>
                  </a:schemeClr>
                </a:solidFill>
              </a:rPr>
              <a:t>službene</a:t>
            </a:r>
            <a:r>
              <a:rPr lang="en-GB" sz="2000">
                <a:solidFill>
                  <a:schemeClr val="tx2">
                    <a:lumMod val="90000"/>
                    <a:lumOff val="10000"/>
                  </a:schemeClr>
                </a:solidFill>
              </a:rPr>
              <a:t> </a:t>
            </a:r>
            <a:r>
              <a:rPr lang="en-GB" sz="2000" err="1">
                <a:solidFill>
                  <a:schemeClr val="tx2">
                    <a:lumMod val="90000"/>
                    <a:lumOff val="10000"/>
                  </a:schemeClr>
                </a:solidFill>
              </a:rPr>
              <a:t>odgovore</a:t>
            </a:r>
            <a:r>
              <a:rPr lang="en-GB" sz="2000">
                <a:solidFill>
                  <a:schemeClr val="tx2">
                    <a:lumMod val="90000"/>
                    <a:lumOff val="10000"/>
                  </a:schemeClr>
                </a:solidFill>
              </a:rPr>
              <a:t> </a:t>
            </a:r>
            <a:r>
              <a:rPr lang="en-GB" sz="2000" err="1">
                <a:solidFill>
                  <a:schemeClr val="tx2">
                    <a:lumMod val="90000"/>
                    <a:lumOff val="10000"/>
                  </a:schemeClr>
                </a:solidFill>
              </a:rPr>
              <a:t>molimo</a:t>
            </a:r>
            <a:r>
              <a:rPr lang="en-GB" sz="2000">
                <a:solidFill>
                  <a:schemeClr val="tx2">
                    <a:lumMod val="90000"/>
                    <a:lumOff val="10000"/>
                  </a:schemeClr>
                </a:solidFill>
              </a:rPr>
              <a:t> </a:t>
            </a:r>
            <a:r>
              <a:rPr lang="en-GB" sz="2000" err="1">
                <a:solidFill>
                  <a:schemeClr val="tx2">
                    <a:lumMod val="90000"/>
                    <a:lumOff val="10000"/>
                  </a:schemeClr>
                </a:solidFill>
              </a:rPr>
              <a:t>pošaljite</a:t>
            </a:r>
            <a:r>
              <a:rPr lang="en-GB" sz="2000">
                <a:solidFill>
                  <a:schemeClr val="tx2">
                    <a:lumMod val="90000"/>
                    <a:lumOff val="10000"/>
                  </a:schemeClr>
                </a:solidFill>
              </a:rPr>
              <a:t> </a:t>
            </a:r>
            <a:r>
              <a:rPr lang="en-GB" sz="2000" err="1">
                <a:solidFill>
                  <a:schemeClr val="tx2">
                    <a:lumMod val="90000"/>
                    <a:lumOff val="10000"/>
                  </a:schemeClr>
                </a:solidFill>
              </a:rPr>
              <a:t>pitanja</a:t>
            </a:r>
            <a:r>
              <a:rPr lang="en-GB" sz="2000">
                <a:solidFill>
                  <a:schemeClr val="tx2">
                    <a:lumMod val="90000"/>
                    <a:lumOff val="10000"/>
                  </a:schemeClr>
                </a:solidFill>
              </a:rPr>
              <a:t> </a:t>
            </a:r>
            <a:r>
              <a:rPr lang="en-GB" sz="2000" err="1">
                <a:solidFill>
                  <a:schemeClr val="tx2">
                    <a:lumMod val="90000"/>
                    <a:lumOff val="10000"/>
                  </a:schemeClr>
                </a:solidFill>
              </a:rPr>
              <a:t>na</a:t>
            </a:r>
            <a:r>
              <a:rPr lang="en-GB" sz="2000">
                <a:solidFill>
                  <a:schemeClr val="tx2">
                    <a:lumMod val="90000"/>
                    <a:lumOff val="10000"/>
                  </a:schemeClr>
                </a:solidFill>
              </a:rPr>
              <a:t> </a:t>
            </a:r>
            <a:r>
              <a:rPr lang="en-GB" sz="2000">
                <a:solidFill>
                  <a:schemeClr val="tx2">
                    <a:lumMod val="90000"/>
                    <a:lumOff val="10000"/>
                  </a:schemeClr>
                </a:solidFill>
                <a:hlinkClick r:id="rId3"/>
              </a:rPr>
              <a:t>inovacijski.vauceri@mingor.hr</a:t>
            </a:r>
            <a:r>
              <a:rPr lang="en-GB" sz="2000">
                <a:solidFill>
                  <a:schemeClr val="tx2">
                    <a:lumMod val="90000"/>
                    <a:lumOff val="10000"/>
                  </a:schemeClr>
                </a:solidFill>
              </a:rPr>
              <a:t>.</a:t>
            </a:r>
          </a:p>
          <a:p>
            <a:pPr marL="0" indent="0">
              <a:buNone/>
            </a:pPr>
            <a:endParaRPr lang="en-GB" sz="2000">
              <a:solidFill>
                <a:schemeClr val="tx2">
                  <a:lumMod val="90000"/>
                  <a:lumOff val="10000"/>
                </a:schemeClr>
              </a:solidFill>
            </a:endParaRPr>
          </a:p>
        </p:txBody>
      </p:sp>
      <p:sp>
        <p:nvSpPr>
          <p:cNvPr id="6" name="Slide Number Placeholder 5">
            <a:extLst>
              <a:ext uri="{FF2B5EF4-FFF2-40B4-BE49-F238E27FC236}">
                <a16:creationId xmlns:a16="http://schemas.microsoft.com/office/drawing/2014/main" id="{2897B57E-1F11-23B7-205C-E93C55194B59}"/>
              </a:ext>
            </a:extLst>
          </p:cNvPr>
          <p:cNvSpPr>
            <a:spLocks noGrp="1"/>
          </p:cNvSpPr>
          <p:nvPr>
            <p:ph type="sldNum" sz="quarter" idx="12"/>
          </p:nvPr>
        </p:nvSpPr>
        <p:spPr/>
        <p:txBody>
          <a:bodyPr/>
          <a:lstStyle/>
          <a:p>
            <a:fld id="{87E7843D-FF13-4365-9478-9625B70A2705}" type="slidenum">
              <a:rPr lang="en-US" smtClean="0"/>
              <a:t>2</a:t>
            </a:fld>
            <a:endParaRPr lang="en-US"/>
          </a:p>
        </p:txBody>
      </p:sp>
    </p:spTree>
    <p:extLst>
      <p:ext uri="{BB962C8B-B14F-4D97-AF65-F5344CB8AC3E}">
        <p14:creationId xmlns:p14="http://schemas.microsoft.com/office/powerpoint/2010/main" val="404674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C764-582B-A0C0-20EA-7E26AE5969CD}"/>
              </a:ext>
            </a:extLst>
          </p:cNvPr>
          <p:cNvSpPr>
            <a:spLocks noGrp="1"/>
          </p:cNvSpPr>
          <p:nvPr>
            <p:ph type="title"/>
          </p:nvPr>
        </p:nvSpPr>
        <p:spPr>
          <a:xfrm>
            <a:off x="590314" y="0"/>
            <a:ext cx="9252154" cy="1016654"/>
          </a:xfrm>
        </p:spPr>
        <p:txBody>
          <a:bodyPr>
            <a:normAutofit/>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359239" y="818802"/>
            <a:ext cx="9939793" cy="5220395"/>
          </a:xfrm>
        </p:spPr>
        <p:txBody>
          <a:bodyPr>
            <a:noAutofit/>
          </a:bodyPr>
          <a:lstStyle/>
          <a:p>
            <a:pPr algn="just">
              <a:lnSpc>
                <a:spcPct val="150000"/>
              </a:lnSpc>
              <a:spcBef>
                <a:spcPts val="0"/>
              </a:spcBef>
              <a:defRPr/>
            </a:pPr>
            <a:r>
              <a:rPr lang="hr-HR" sz="2000">
                <a:solidFill>
                  <a:srgbClr val="002060"/>
                </a:solidFill>
              </a:rPr>
              <a:t>Provedba projekta doprinijet će rastu i konkurentnosti prijavitelja</a:t>
            </a:r>
            <a:endParaRPr lang="en-GB" sz="2000">
              <a:solidFill>
                <a:srgbClr val="002060"/>
              </a:solidFill>
            </a:endParaRPr>
          </a:p>
          <a:p>
            <a:pPr algn="just">
              <a:lnSpc>
                <a:spcPct val="150000"/>
              </a:lnSpc>
              <a:spcBef>
                <a:spcPts val="0"/>
              </a:spcBef>
              <a:defRPr/>
            </a:pPr>
            <a:r>
              <a:rPr lang="hr-HR" sz="2000">
                <a:solidFill>
                  <a:srgbClr val="002060"/>
                </a:solidFill>
              </a:rPr>
              <a:t>Aktivnosti projekta su u skladu s prihvatljivim aktivnostima ovog Poziva </a:t>
            </a:r>
            <a:endParaRPr lang="en-GB" sz="2000">
              <a:solidFill>
                <a:srgbClr val="002060"/>
              </a:solidFill>
            </a:endParaRPr>
          </a:p>
          <a:p>
            <a:pPr algn="just">
              <a:lnSpc>
                <a:spcPct val="150000"/>
              </a:lnSpc>
              <a:spcBef>
                <a:spcPts val="0"/>
              </a:spcBef>
              <a:defRPr/>
            </a:pPr>
            <a:r>
              <a:rPr lang="hr-HR" sz="2000">
                <a:solidFill>
                  <a:srgbClr val="002060"/>
                </a:solidFill>
              </a:rPr>
              <a:t>Projekt je u skladu sa zakonodavnim zahtjevima u pogledu osiguravanja pristupačnosti osobama s invaliditetom, osiguravanja rodne ravnopravnosti i uzimanja u obzir Povelje Europske unije o temeljnim pravima</a:t>
            </a:r>
            <a:endParaRPr lang="en-GB" sz="20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2000">
                <a:solidFill>
                  <a:srgbClr val="002060"/>
                </a:solidFill>
              </a:rPr>
              <a:t>Provedba projekta nije započela niti završila prije izdavanja vaučera. </a:t>
            </a:r>
            <a:endParaRPr lang="en-GB" sz="20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2000">
                <a:solidFill>
                  <a:srgbClr val="002060"/>
                </a:solidFill>
              </a:rPr>
              <a:t>Predviđeno trajanje provedbe Projekta nije duže od 120 dana od dana izdavanja Vaučera </a:t>
            </a:r>
            <a:endParaRPr lang="en-GB" sz="20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2000">
                <a:solidFill>
                  <a:srgbClr val="002060"/>
                </a:solidFill>
              </a:rPr>
              <a:t>Projekt je u skladu s odredbama relevantnog nacionalnog zakonodavstva</a:t>
            </a:r>
            <a:r>
              <a:rPr lang="en-GB" sz="2000">
                <a:solidFill>
                  <a:srgbClr val="002060"/>
                </a:solidFill>
              </a:rPr>
              <a:t> te </a:t>
            </a:r>
            <a:r>
              <a:rPr lang="hr-HR" sz="2000">
                <a:solidFill>
                  <a:srgbClr val="002060"/>
                </a:solidFill>
              </a:rPr>
              <a:t>je u skladu sa specifičnim pravilima i zahtjevima primjenjivima na ovaj Poziv</a:t>
            </a:r>
            <a:endParaRPr lang="en-GB" sz="20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2000">
                <a:solidFill>
                  <a:srgbClr val="002060"/>
                </a:solidFill>
              </a:rPr>
              <a:t>Projekt ne predstavlja dvostruko financiranje </a:t>
            </a:r>
            <a:endParaRPr lang="en-GB" sz="2000">
              <a:solidFill>
                <a:srgbClr val="002060"/>
              </a:solidFill>
            </a:endParaRPr>
          </a:p>
          <a:p>
            <a:pPr marR="0" lvl="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hr-HR" sz="2000">
                <a:solidFill>
                  <a:srgbClr val="002060"/>
                </a:solidFill>
              </a:rPr>
              <a:t>Projekt se, na način opisan u projektnom prijedlogu, ne bi mogao provesti bez potpore iz PKK-a</a:t>
            </a:r>
            <a:endParaRPr lang="en-GB" sz="2000">
              <a:solidFill>
                <a:srgbClr val="002060"/>
              </a:solidFill>
            </a:endParaRPr>
          </a:p>
          <a:p>
            <a:pPr>
              <a:lnSpc>
                <a:spcPct val="90000"/>
              </a:lnSpc>
            </a:pPr>
            <a:endParaRPr lang="en-US" sz="180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902" y="5058306"/>
            <a:ext cx="1623588" cy="1623588"/>
          </a:xfrm>
          <a:prstGeom prst="rect">
            <a:avLst/>
          </a:prstGeom>
          <a:effectLst/>
        </p:spPr>
      </p:pic>
    </p:spTree>
    <p:extLst>
      <p:ext uri="{BB962C8B-B14F-4D97-AF65-F5344CB8AC3E}">
        <p14:creationId xmlns:p14="http://schemas.microsoft.com/office/powerpoint/2010/main" val="183983484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D76245-21FE-98AE-AED4-DD8ECF38F456}"/>
              </a:ext>
            </a:extLst>
          </p:cNvPr>
          <p:cNvSpPr>
            <a:spLocks noGrp="1"/>
          </p:cNvSpPr>
          <p:nvPr>
            <p:ph type="title"/>
          </p:nvPr>
        </p:nvSpPr>
        <p:spPr>
          <a:xfrm>
            <a:off x="720969" y="85878"/>
            <a:ext cx="10515600" cy="1325563"/>
          </a:xfrm>
        </p:spPr>
        <p:txBody>
          <a:bodyPr>
            <a:normAutofit/>
          </a:bodyPr>
          <a:lstStyle/>
          <a:p>
            <a:r>
              <a:rPr lang="en-US" sz="3200" err="1">
                <a:solidFill>
                  <a:srgbClr val="002060"/>
                </a:solidFill>
                <a:latin typeface="+mn-lt"/>
              </a:rPr>
              <a:t>Prihvatljivost</a:t>
            </a:r>
            <a:r>
              <a:rPr lang="en-US" sz="3200">
                <a:solidFill>
                  <a:srgbClr val="002060"/>
                </a:solidFill>
                <a:latin typeface="+mn-lt"/>
              </a:rPr>
              <a:t> </a:t>
            </a:r>
            <a:r>
              <a:rPr lang="en-US" sz="3200" err="1">
                <a:solidFill>
                  <a:srgbClr val="002060"/>
                </a:solidFill>
                <a:latin typeface="+mn-lt"/>
              </a:rPr>
              <a:t>projekta</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9FA6BE87-C7DE-A3FE-3EB4-6596A2380F3B}"/>
              </a:ext>
            </a:extLst>
          </p:cNvPr>
          <p:cNvSpPr>
            <a:spLocks noGrp="1"/>
          </p:cNvSpPr>
          <p:nvPr>
            <p:ph idx="1"/>
          </p:nvPr>
        </p:nvSpPr>
        <p:spPr>
          <a:xfrm>
            <a:off x="838200" y="1411441"/>
            <a:ext cx="9372746" cy="4882200"/>
          </a:xfrm>
        </p:spPr>
        <p:txBody>
          <a:bodyPr>
            <a:noAutofit/>
          </a:bodyPr>
          <a:lstStyle/>
          <a:p>
            <a:pPr algn="just">
              <a:lnSpc>
                <a:spcPct val="150000"/>
              </a:lnSpc>
              <a:spcBef>
                <a:spcPts val="0"/>
              </a:spcBef>
              <a:defRPr/>
            </a:pPr>
            <a:r>
              <a:rPr lang="hr-HR" sz="2000">
                <a:solidFill>
                  <a:srgbClr val="002060"/>
                </a:solidFill>
              </a:rPr>
              <a:t>Iznos traženih bespovratnih sredstava za projekt u okviru je propisanog </a:t>
            </a:r>
            <a:endParaRPr lang="en-GB" sz="2000">
              <a:solidFill>
                <a:srgbClr val="002060"/>
              </a:solidFill>
            </a:endParaRPr>
          </a:p>
          <a:p>
            <a:pPr algn="just">
              <a:lnSpc>
                <a:spcPct val="150000"/>
              </a:lnSpc>
              <a:spcBef>
                <a:spcPts val="0"/>
              </a:spcBef>
              <a:defRPr/>
            </a:pPr>
            <a:r>
              <a:rPr lang="hr-HR" sz="2000">
                <a:solidFill>
                  <a:srgbClr val="002060"/>
                </a:solidFill>
              </a:rPr>
              <a:t>Projekt ne uključuje aktivnosti koje su bile dio operacije koja je bila predmet premještanja</a:t>
            </a:r>
            <a:endParaRPr lang="en-GB" sz="2000">
              <a:solidFill>
                <a:srgbClr val="002060"/>
              </a:solidFill>
            </a:endParaRPr>
          </a:p>
          <a:p>
            <a:pPr algn="just">
              <a:lnSpc>
                <a:spcPct val="150000"/>
              </a:lnSpc>
              <a:spcBef>
                <a:spcPts val="0"/>
              </a:spcBef>
              <a:defRPr/>
            </a:pPr>
            <a:r>
              <a:rPr lang="hr-HR" sz="2000">
                <a:solidFill>
                  <a:srgbClr val="002060"/>
                </a:solidFill>
              </a:rPr>
              <a:t>Projekt nije izravno zahvaćen obrazloženim mišljenjem Komisije u pogledu povrede u skladu s člankom 258. UFEU-a</a:t>
            </a:r>
            <a:endParaRPr lang="en-GB" sz="2000">
              <a:solidFill>
                <a:srgbClr val="002060"/>
              </a:solidFill>
            </a:endParaRPr>
          </a:p>
          <a:p>
            <a:pPr algn="just">
              <a:lnSpc>
                <a:spcPct val="150000"/>
              </a:lnSpc>
              <a:spcBef>
                <a:spcPts val="0"/>
              </a:spcBef>
              <a:defRPr/>
            </a:pPr>
            <a:r>
              <a:rPr lang="hr-HR" sz="2000">
                <a:solidFill>
                  <a:srgbClr val="002060"/>
                </a:solidFill>
              </a:rPr>
              <a:t>Projekt uzima u obzir načelo održivog razvoja te politike Unije o okolišu </a:t>
            </a:r>
            <a:endParaRPr lang="en-GB" sz="2000">
              <a:solidFill>
                <a:srgbClr val="002060"/>
              </a:solidFill>
            </a:endParaRPr>
          </a:p>
          <a:p>
            <a:pPr algn="just">
              <a:lnSpc>
                <a:spcPct val="150000"/>
              </a:lnSpc>
              <a:spcBef>
                <a:spcPts val="0"/>
              </a:spcBef>
              <a:defRPr/>
            </a:pPr>
            <a:r>
              <a:rPr lang="hr-HR" sz="2000">
                <a:solidFill>
                  <a:srgbClr val="002060"/>
                </a:solidFill>
              </a:rPr>
              <a:t>Projekt se provodi na teritoriju RH</a:t>
            </a:r>
            <a:endParaRPr lang="en-GB" sz="2000">
              <a:solidFill>
                <a:srgbClr val="002060"/>
              </a:solidFill>
            </a:endParaRPr>
          </a:p>
          <a:p>
            <a:pPr algn="just">
              <a:lnSpc>
                <a:spcPct val="150000"/>
              </a:lnSpc>
              <a:spcBef>
                <a:spcPts val="0"/>
              </a:spcBef>
              <a:defRPr/>
            </a:pPr>
            <a:r>
              <a:rPr lang="hr-HR" sz="2000">
                <a:solidFill>
                  <a:srgbClr val="002060"/>
                </a:solidFill>
              </a:rPr>
              <a:t>Projekt je u skladu s načelom „ne nanosi bitnu štetu“ </a:t>
            </a:r>
            <a:endParaRPr lang="en-GB" sz="2000">
              <a:solidFill>
                <a:srgbClr val="002060"/>
              </a:solidFill>
            </a:endParaRPr>
          </a:p>
          <a:p>
            <a:pPr algn="just">
              <a:lnSpc>
                <a:spcPct val="150000"/>
              </a:lnSpc>
              <a:spcBef>
                <a:spcPts val="0"/>
              </a:spcBef>
              <a:defRPr/>
            </a:pPr>
            <a:r>
              <a:rPr lang="hr-HR" sz="2000">
                <a:solidFill>
                  <a:srgbClr val="002060"/>
                </a:solidFill>
              </a:rPr>
              <a:t>Projektne aktivnosti se ne odvijaju u neprihvatljivim sektorima </a:t>
            </a:r>
            <a:endParaRPr lang="en-GB" sz="2000">
              <a:solidFill>
                <a:srgbClr val="002060"/>
              </a:solidFill>
            </a:endParaRPr>
          </a:p>
          <a:p>
            <a:pPr>
              <a:lnSpc>
                <a:spcPct val="90000"/>
              </a:lnSpc>
            </a:pPr>
            <a:endParaRPr lang="en-US" sz="1800">
              <a:latin typeface="Century Gothic" panose="020B0502020202020204" pitchFamily="34" charset="0"/>
            </a:endParaRPr>
          </a:p>
        </p:txBody>
      </p:sp>
      <p:pic>
        <p:nvPicPr>
          <p:cNvPr id="10" name="Graphic 9" descr="Checkmark">
            <a:extLst>
              <a:ext uri="{FF2B5EF4-FFF2-40B4-BE49-F238E27FC236}">
                <a16:creationId xmlns:a16="http://schemas.microsoft.com/office/drawing/2014/main" id="{1C0799CF-E178-0587-BE0C-BCBA42CE55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10946" y="5070231"/>
            <a:ext cx="1623588" cy="1623588"/>
          </a:xfrm>
          <a:prstGeom prst="rect">
            <a:avLst/>
          </a:prstGeom>
          <a:effectLst/>
        </p:spPr>
      </p:pic>
    </p:spTree>
    <p:extLst>
      <p:ext uri="{BB962C8B-B14F-4D97-AF65-F5344CB8AC3E}">
        <p14:creationId xmlns:p14="http://schemas.microsoft.com/office/powerpoint/2010/main" val="33543526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D2B3-C1DA-9DC2-454F-2C5BA68E0985}"/>
              </a:ext>
            </a:extLst>
          </p:cNvPr>
          <p:cNvSpPr>
            <a:spLocks noGrp="1"/>
          </p:cNvSpPr>
          <p:nvPr>
            <p:ph type="title"/>
          </p:nvPr>
        </p:nvSpPr>
        <p:spPr>
          <a:xfrm>
            <a:off x="420061" y="0"/>
            <a:ext cx="8947522" cy="903080"/>
          </a:xfrm>
        </p:spPr>
        <p:txBody>
          <a:bodyPr anchor="ctr">
            <a:normAutofit/>
          </a:bodyPr>
          <a:lstStyle/>
          <a:p>
            <a:r>
              <a:rPr lang="en-GB" sz="3200" err="1">
                <a:solidFill>
                  <a:srgbClr val="002060"/>
                </a:solidFill>
                <a:latin typeface="+mn-lt"/>
                <a:cs typeface="Arial" panose="020B0604020202020204" pitchFamily="34" charset="0"/>
              </a:rPr>
              <a:t>Neprihvatljivi</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troškovi</a:t>
            </a:r>
            <a:endParaRPr lang="en-US" sz="3200">
              <a:solidFill>
                <a:srgbClr val="002060"/>
              </a:solidFill>
              <a:latin typeface="+mn-lt"/>
            </a:endParaRPr>
          </a:p>
        </p:txBody>
      </p:sp>
      <p:sp>
        <p:nvSpPr>
          <p:cNvPr id="3" name="Content Placeholder 2">
            <a:extLst>
              <a:ext uri="{FF2B5EF4-FFF2-40B4-BE49-F238E27FC236}">
                <a16:creationId xmlns:a16="http://schemas.microsoft.com/office/drawing/2014/main" id="{A6E111A2-92DE-842C-3FDF-D32F4C2DE0A5}"/>
              </a:ext>
            </a:extLst>
          </p:cNvPr>
          <p:cNvSpPr>
            <a:spLocks noGrp="1"/>
          </p:cNvSpPr>
          <p:nvPr>
            <p:ph idx="1"/>
          </p:nvPr>
        </p:nvSpPr>
        <p:spPr>
          <a:xfrm>
            <a:off x="326276" y="903080"/>
            <a:ext cx="11232678" cy="4970181"/>
          </a:xfrm>
        </p:spPr>
        <p:txBody>
          <a:bodyPr>
            <a:noAutofit/>
          </a:bodyPr>
          <a:lstStyle/>
          <a:p>
            <a:pPr lvl="0" algn="just">
              <a:lnSpc>
                <a:spcPct val="150000"/>
              </a:lnSpc>
              <a:spcBef>
                <a:spcPts val="0"/>
              </a:spcBef>
              <a:buClr>
                <a:schemeClr val="accent4">
                  <a:lumMod val="50000"/>
                </a:schemeClr>
              </a:buClr>
              <a:defRPr/>
            </a:pPr>
            <a:r>
              <a:rPr lang="hr-HR" sz="1800">
                <a:solidFill>
                  <a:srgbClr val="002060"/>
                </a:solidFill>
              </a:rPr>
              <a:t>Troškovi pripreme dokumentacije za prijavu na ovaj Poziv  i troškovi upravljanja projektom</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PDV tj. porez na dodanu vrijednost ako je povrativ</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Operativni troškovi</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Kamate na dug</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Plaće, otpremnine, doprinosi za dobrovoljna zdravstvena ili mirovinska osiguranja te bonusi za zaposlene;</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Kazne, financijske globe i troškovi sudskog spora</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Gubici zbog fluktuacija valutnih tečaja i provizija na valutni tečaj</a:t>
            </a:r>
            <a:endParaRPr lang="en-GB" sz="1800">
              <a:solidFill>
                <a:srgbClr val="002060"/>
              </a:solidFill>
            </a:endParaRPr>
          </a:p>
          <a:p>
            <a:pPr lvl="0" algn="just">
              <a:lnSpc>
                <a:spcPct val="150000"/>
              </a:lnSpc>
              <a:spcBef>
                <a:spcPts val="0"/>
              </a:spcBef>
              <a:buClr>
                <a:schemeClr val="accent4">
                  <a:lumMod val="50000"/>
                </a:schemeClr>
              </a:buClr>
              <a:defRPr/>
            </a:pPr>
            <a:r>
              <a:rPr lang="hr-HR" sz="1800">
                <a:solidFill>
                  <a:srgbClr val="002060"/>
                </a:solidFill>
              </a:rPr>
              <a:t>Bankovni troškovi za otvaranje i vođenje računa, naknade za financijske transfere i drugi troškovi u potpunosti financijske prirode</a:t>
            </a:r>
            <a:endParaRPr lang="en-US" sz="1800">
              <a:solidFill>
                <a:srgbClr val="002060"/>
              </a:solidFill>
            </a:endParaRPr>
          </a:p>
          <a:p>
            <a:pPr algn="just">
              <a:lnSpc>
                <a:spcPct val="150000"/>
              </a:lnSpc>
              <a:spcBef>
                <a:spcPts val="0"/>
              </a:spcBef>
              <a:buClr>
                <a:schemeClr val="accent4">
                  <a:lumMod val="50000"/>
                </a:schemeClr>
              </a:buClr>
              <a:defRPr/>
            </a:pPr>
            <a:r>
              <a:rPr lang="hr-HR" sz="1800">
                <a:solidFill>
                  <a:srgbClr val="002060"/>
                </a:solidFill>
              </a:rPr>
              <a:t>Troškovi nastali izvan prihvatljivog razdoblja</a:t>
            </a:r>
            <a:endParaRPr lang="en-US" sz="1800">
              <a:solidFill>
                <a:srgbClr val="002060"/>
              </a:solidFill>
            </a:endParaRPr>
          </a:p>
          <a:p>
            <a:pPr algn="just">
              <a:lnSpc>
                <a:spcPct val="150000"/>
              </a:lnSpc>
              <a:spcBef>
                <a:spcPts val="0"/>
              </a:spcBef>
              <a:spcAft>
                <a:spcPts val="1000"/>
              </a:spcAft>
              <a:buClr>
                <a:schemeClr val="accent4">
                  <a:lumMod val="50000"/>
                </a:schemeClr>
              </a:buClr>
              <a:defRPr/>
            </a:pPr>
            <a:r>
              <a:rPr lang="hr-HR" sz="1800">
                <a:solidFill>
                  <a:srgbClr val="002060"/>
                </a:solidFill>
              </a:rPr>
              <a:t>Troškovi osposobljavanja</a:t>
            </a:r>
            <a:endParaRPr lang="en-US" sz="1800">
              <a:solidFill>
                <a:srgbClr val="002060"/>
              </a:solidFill>
            </a:endParaRPr>
          </a:p>
          <a:p>
            <a:pPr algn="just">
              <a:lnSpc>
                <a:spcPct val="150000"/>
              </a:lnSpc>
              <a:spcBef>
                <a:spcPts val="0"/>
              </a:spcBef>
              <a:spcAft>
                <a:spcPts val="1000"/>
              </a:spcAft>
              <a:buClr>
                <a:schemeClr val="accent4">
                  <a:lumMod val="50000"/>
                </a:schemeClr>
              </a:buClr>
              <a:defRPr/>
            </a:pPr>
            <a:r>
              <a:rPr lang="en-US" sz="1800">
                <a:solidFill>
                  <a:srgbClr val="002060"/>
                </a:solidFill>
              </a:rPr>
              <a:t>Svi </a:t>
            </a:r>
            <a:r>
              <a:rPr lang="hr-HR" sz="1800">
                <a:solidFill>
                  <a:srgbClr val="002060"/>
                </a:solidFill>
              </a:rPr>
              <a:t>ostali troškovi koji nisu navedeni kao prihvatljivi</a:t>
            </a:r>
          </a:p>
          <a:p>
            <a:pPr>
              <a:lnSpc>
                <a:spcPct val="90000"/>
              </a:lnSpc>
            </a:pPr>
            <a:endParaRPr lang="en-US" sz="1900">
              <a:latin typeface="Century Gothic" panose="020B0502020202020204" pitchFamily="34" charset="0"/>
            </a:endParaRPr>
          </a:p>
        </p:txBody>
      </p:sp>
      <p:sp>
        <p:nvSpPr>
          <p:cNvPr id="7" name="Multiplication Sign 6">
            <a:extLst>
              <a:ext uri="{FF2B5EF4-FFF2-40B4-BE49-F238E27FC236}">
                <a16:creationId xmlns:a16="http://schemas.microsoft.com/office/drawing/2014/main" id="{EBEBC7A4-1217-B7EB-7A64-B572CB333D08}"/>
              </a:ext>
            </a:extLst>
          </p:cNvPr>
          <p:cNvSpPr/>
          <p:nvPr/>
        </p:nvSpPr>
        <p:spPr>
          <a:xfrm>
            <a:off x="10263817" y="4876799"/>
            <a:ext cx="1508122" cy="1614075"/>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657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A1E2-0E6F-4304-2499-EB6332482A0E}"/>
              </a:ext>
            </a:extLst>
          </p:cNvPr>
          <p:cNvSpPr>
            <a:spLocks noGrp="1"/>
          </p:cNvSpPr>
          <p:nvPr>
            <p:ph type="title"/>
          </p:nvPr>
        </p:nvSpPr>
        <p:spPr>
          <a:xfrm>
            <a:off x="520493" y="222738"/>
            <a:ext cx="7832910" cy="563082"/>
          </a:xfrm>
        </p:spPr>
        <p:txBody>
          <a:bodyPr>
            <a:noAutofit/>
          </a:bodyPr>
          <a:lstStyle/>
          <a:p>
            <a:pPr>
              <a:lnSpc>
                <a:spcPct val="90000"/>
              </a:lnSpc>
            </a:pPr>
            <a:r>
              <a:rPr lang="en-GB" sz="3200" err="1">
                <a:solidFill>
                  <a:srgbClr val="002060"/>
                </a:solidFill>
                <a:latin typeface="+mn-lt"/>
                <a:cs typeface="Arial" panose="020B0604020202020204" pitchFamily="34" charset="0"/>
              </a:rPr>
              <a:t>Podnošenje</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projektne</a:t>
            </a:r>
            <a:r>
              <a:rPr lang="en-GB" sz="3200">
                <a:solidFill>
                  <a:srgbClr val="002060"/>
                </a:solidFill>
                <a:latin typeface="+mn-lt"/>
                <a:cs typeface="Arial" panose="020B0604020202020204" pitchFamily="34" charset="0"/>
              </a:rPr>
              <a:t> </a:t>
            </a:r>
            <a:r>
              <a:rPr lang="en-GB" sz="3200" err="1">
                <a:solidFill>
                  <a:srgbClr val="002060"/>
                </a:solidFill>
                <a:latin typeface="+mn-lt"/>
                <a:cs typeface="Arial" panose="020B0604020202020204" pitchFamily="34" charset="0"/>
              </a:rPr>
              <a:t>prijave</a:t>
            </a:r>
            <a:br>
              <a:rPr lang="en-GB" sz="3200">
                <a:solidFill>
                  <a:srgbClr val="002060"/>
                </a:solidFill>
                <a:latin typeface="Century Gothic" panose="020B0502020202020204" pitchFamily="34" charset="0"/>
                <a:cs typeface="Arial" panose="020B0604020202020204" pitchFamily="34" charset="0"/>
              </a:rPr>
            </a:br>
            <a:endParaRPr lang="en-US" sz="3200">
              <a:solidFill>
                <a:srgbClr val="002060"/>
              </a:solidFill>
              <a:latin typeface="Century Gothic" panose="020B0502020202020204" pitchFamily="34" charset="0"/>
            </a:endParaRPr>
          </a:p>
        </p:txBody>
      </p:sp>
      <p:sp>
        <p:nvSpPr>
          <p:cNvPr id="8" name="Rectangle 7">
            <a:extLst>
              <a:ext uri="{FF2B5EF4-FFF2-40B4-BE49-F238E27FC236}">
                <a16:creationId xmlns:a16="http://schemas.microsoft.com/office/drawing/2014/main" id="{A1E27DBD-DCFD-8B23-936A-57AA888E3C33}"/>
              </a:ext>
            </a:extLst>
          </p:cNvPr>
          <p:cNvSpPr/>
          <p:nvPr/>
        </p:nvSpPr>
        <p:spPr>
          <a:xfrm>
            <a:off x="520492" y="1126611"/>
            <a:ext cx="1577938" cy="8177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en-GB" sz="1600" b="1">
                <a:solidFill>
                  <a:srgbClr val="FFFFFF"/>
                </a:solidFill>
                <a:latin typeface="Century Gothic" panose="020B0502020202020204" pitchFamily="34" charset="0"/>
              </a:rPr>
              <a:t>KADA</a:t>
            </a:r>
            <a:r>
              <a:rPr lang="en-GB" sz="1600">
                <a:solidFill>
                  <a:srgbClr val="FFFFFF"/>
                </a:solidFill>
                <a:latin typeface="Century Gothic" panose="020B0502020202020204" pitchFamily="34" charset="0"/>
              </a:rPr>
              <a:t>:</a:t>
            </a:r>
            <a:endParaRPr lang="en-US" sz="1600">
              <a:solidFill>
                <a:srgbClr val="FFFFFF"/>
              </a:solidFill>
              <a:latin typeface="Century Gothic" panose="020B0502020202020204" pitchFamily="34" charset="0"/>
            </a:endParaRPr>
          </a:p>
        </p:txBody>
      </p:sp>
      <p:sp>
        <p:nvSpPr>
          <p:cNvPr id="9" name="Rectangle 8">
            <a:extLst>
              <a:ext uri="{FF2B5EF4-FFF2-40B4-BE49-F238E27FC236}">
                <a16:creationId xmlns:a16="http://schemas.microsoft.com/office/drawing/2014/main" id="{02A52868-41D4-5C2C-44F0-CB91C4392B4A}"/>
              </a:ext>
            </a:extLst>
          </p:cNvPr>
          <p:cNvSpPr/>
          <p:nvPr/>
        </p:nvSpPr>
        <p:spPr>
          <a:xfrm>
            <a:off x="520492" y="2368757"/>
            <a:ext cx="1577937" cy="979926"/>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indent="0">
              <a:lnSpc>
                <a:spcPct val="90000"/>
              </a:lnSpc>
              <a:buNone/>
            </a:pPr>
            <a:r>
              <a:rPr lang="en-GB" sz="1600" b="1">
                <a:solidFill>
                  <a:srgbClr val="FFFFFF"/>
                </a:solidFill>
                <a:latin typeface="Century Gothic" panose="020B0502020202020204" pitchFamily="34" charset="0"/>
              </a:rPr>
              <a:t>GDJE/KAKO</a:t>
            </a:r>
            <a:r>
              <a:rPr lang="en-GB" sz="1600">
                <a:solidFill>
                  <a:srgbClr val="FFFFFF"/>
                </a:solidFill>
                <a:latin typeface="Century Gothic" panose="020B0502020202020204" pitchFamily="34" charset="0"/>
              </a:rPr>
              <a:t>:</a:t>
            </a:r>
            <a:endParaRPr lang="en-GB" sz="1600" b="1">
              <a:solidFill>
                <a:srgbClr val="FFFFFF"/>
              </a:solidFill>
              <a:latin typeface="Century Gothic" panose="020B0502020202020204" pitchFamily="34" charset="0"/>
            </a:endParaRPr>
          </a:p>
        </p:txBody>
      </p:sp>
      <p:sp>
        <p:nvSpPr>
          <p:cNvPr id="10" name="Rectangle 9">
            <a:extLst>
              <a:ext uri="{FF2B5EF4-FFF2-40B4-BE49-F238E27FC236}">
                <a16:creationId xmlns:a16="http://schemas.microsoft.com/office/drawing/2014/main" id="{26935689-384C-B5AB-052F-473136E3D3CF}"/>
              </a:ext>
            </a:extLst>
          </p:cNvPr>
          <p:cNvSpPr/>
          <p:nvPr/>
        </p:nvSpPr>
        <p:spPr>
          <a:xfrm>
            <a:off x="520493" y="3851782"/>
            <a:ext cx="1577938" cy="97992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a:latin typeface="Century Gothic" panose="020B0502020202020204" pitchFamily="34" charset="0"/>
              </a:rPr>
              <a:t>PITANJA I ODGOVORI:</a:t>
            </a:r>
            <a:endParaRPr lang="en-US" sz="1600">
              <a:latin typeface="Century Gothic" panose="020B0502020202020204" pitchFamily="34" charset="0"/>
            </a:endParaRPr>
          </a:p>
        </p:txBody>
      </p:sp>
      <p:sp>
        <p:nvSpPr>
          <p:cNvPr id="11" name="Arrow: Right 10">
            <a:extLst>
              <a:ext uri="{FF2B5EF4-FFF2-40B4-BE49-F238E27FC236}">
                <a16:creationId xmlns:a16="http://schemas.microsoft.com/office/drawing/2014/main" id="{25A7280A-5211-BB85-1A4A-7163705CADC0}"/>
              </a:ext>
            </a:extLst>
          </p:cNvPr>
          <p:cNvSpPr/>
          <p:nvPr/>
        </p:nvSpPr>
        <p:spPr>
          <a:xfrm>
            <a:off x="520493" y="5078735"/>
            <a:ext cx="2527508" cy="676219"/>
          </a:xfrm>
          <a:prstGeom prst="rightArrow">
            <a:avLst>
              <a:gd name="adj1" fmla="val 55012"/>
              <a:gd name="adj2" fmla="val 97927"/>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lnSpc>
                <a:spcPct val="90000"/>
              </a:lnSpc>
            </a:pPr>
            <a:r>
              <a:rPr lang="en-US" sz="1600" b="1">
                <a:solidFill>
                  <a:srgbClr val="FFFFFF"/>
                </a:solidFill>
                <a:latin typeface="Century Gothic" panose="020B0502020202020204" pitchFamily="34" charset="0"/>
              </a:rPr>
              <a:t>PITANJA</a:t>
            </a:r>
          </a:p>
        </p:txBody>
      </p:sp>
      <p:sp>
        <p:nvSpPr>
          <p:cNvPr id="13" name="Rectangle 12">
            <a:extLst>
              <a:ext uri="{FF2B5EF4-FFF2-40B4-BE49-F238E27FC236}">
                <a16:creationId xmlns:a16="http://schemas.microsoft.com/office/drawing/2014/main" id="{0CFABA75-56E6-41D9-CD49-169CC9321A7C}"/>
              </a:ext>
            </a:extLst>
          </p:cNvPr>
          <p:cNvSpPr/>
          <p:nvPr/>
        </p:nvSpPr>
        <p:spPr>
          <a:xfrm>
            <a:off x="3516924" y="5024614"/>
            <a:ext cx="6517514"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hr-HR" i="0" u="sng" baseline="0">
                <a:solidFill>
                  <a:srgbClr val="FFFFFF"/>
                </a:solidFill>
              </a:rPr>
              <a:t>inovacijski</a:t>
            </a:r>
            <a:r>
              <a:rPr lang="en-GB" i="0" u="sng" baseline="0">
                <a:solidFill>
                  <a:srgbClr val="FFFFFF"/>
                </a:solidFill>
              </a:rPr>
              <a:t>.</a:t>
            </a:r>
            <a:r>
              <a:rPr lang="hr-HR" i="0" u="sng" baseline="0" err="1">
                <a:solidFill>
                  <a:srgbClr val="FFFFFF"/>
                </a:solidFill>
              </a:rPr>
              <a:t>vauceri@mingo</a:t>
            </a:r>
            <a:r>
              <a:rPr lang="en-GB" i="0" u="sng" baseline="0">
                <a:solidFill>
                  <a:srgbClr val="FFFFFF"/>
                </a:solidFill>
              </a:rPr>
              <a:t>r</a:t>
            </a:r>
            <a:r>
              <a:rPr lang="hr-HR" i="0" u="sng" baseline="0">
                <a:solidFill>
                  <a:srgbClr val="FFFFFF"/>
                </a:solidFill>
              </a:rPr>
              <a:t>.</a:t>
            </a:r>
            <a:r>
              <a:rPr lang="hr-HR" i="0" u="sng" baseline="0" err="1">
                <a:solidFill>
                  <a:srgbClr val="FFFFFF"/>
                </a:solidFill>
              </a:rPr>
              <a:t>hr</a:t>
            </a:r>
            <a:r>
              <a:rPr lang="hr-HR" i="0" baseline="0">
                <a:solidFill>
                  <a:srgbClr val="FFFFFF"/>
                </a:solidFill>
              </a:rPr>
              <a:t> </a:t>
            </a:r>
            <a:endParaRPr lang="en-US">
              <a:solidFill>
                <a:srgbClr val="FFFFFF"/>
              </a:solidFill>
            </a:endParaRPr>
          </a:p>
        </p:txBody>
      </p:sp>
      <p:sp>
        <p:nvSpPr>
          <p:cNvPr id="15" name="Arrow: Right 14">
            <a:extLst>
              <a:ext uri="{FF2B5EF4-FFF2-40B4-BE49-F238E27FC236}">
                <a16:creationId xmlns:a16="http://schemas.microsoft.com/office/drawing/2014/main" id="{1B241821-A0AC-3454-B1DB-7021BB1ED24F}"/>
              </a:ext>
            </a:extLst>
          </p:cNvPr>
          <p:cNvSpPr/>
          <p:nvPr/>
        </p:nvSpPr>
        <p:spPr>
          <a:xfrm>
            <a:off x="520492" y="5811711"/>
            <a:ext cx="2664164" cy="659135"/>
          </a:xfrm>
          <a:prstGeom prst="rightArrow">
            <a:avLst>
              <a:gd name="adj1" fmla="val 50000"/>
              <a:gd name="adj2" fmla="val 939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ODGOVOR</a:t>
            </a:r>
            <a:r>
              <a:rPr lang="en-US"/>
              <a:t>I</a:t>
            </a:r>
          </a:p>
        </p:txBody>
      </p:sp>
      <p:sp>
        <p:nvSpPr>
          <p:cNvPr id="16" name="Rectangle 15">
            <a:extLst>
              <a:ext uri="{FF2B5EF4-FFF2-40B4-BE49-F238E27FC236}">
                <a16:creationId xmlns:a16="http://schemas.microsoft.com/office/drawing/2014/main" id="{83A8CD96-B6F3-7209-1EB6-AB1D5A2644BC}"/>
              </a:ext>
            </a:extLst>
          </p:cNvPr>
          <p:cNvSpPr/>
          <p:nvPr/>
        </p:nvSpPr>
        <p:spPr>
          <a:xfrm>
            <a:off x="3516925" y="5896708"/>
            <a:ext cx="6517514" cy="51876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90000"/>
              </a:lnSpc>
            </a:pPr>
            <a:r>
              <a:rPr lang="pl-PL">
                <a:solidFill>
                  <a:srgbClr val="FFFFFF"/>
                </a:solidFill>
              </a:rPr>
              <a:t>https://eufondovi.gov.hr</a:t>
            </a:r>
            <a:r>
              <a:rPr lang="pl-PL">
                <a:solidFill>
                  <a:srgbClr val="FFFFFF"/>
                </a:solidFill>
                <a:latin typeface="Century Gothic" panose="020B0502020202020204" pitchFamily="34" charset="0"/>
              </a:rPr>
              <a:t>/</a:t>
            </a:r>
          </a:p>
        </p:txBody>
      </p:sp>
      <p:pic>
        <p:nvPicPr>
          <p:cNvPr id="4" name="Picture 3" descr="How To Get A Free Laptop For College – Forbes Advisor">
            <a:extLst>
              <a:ext uri="{FF2B5EF4-FFF2-40B4-BE49-F238E27FC236}">
                <a16:creationId xmlns:a16="http://schemas.microsoft.com/office/drawing/2014/main" id="{2F2A9942-D08A-FF44-8C14-23F0A2805F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690" y="85431"/>
            <a:ext cx="2455310" cy="1391677"/>
          </a:xfrm>
          <a:prstGeom prst="rect">
            <a:avLst/>
          </a:prstGeom>
          <a:noFill/>
          <a:ln>
            <a:noFill/>
          </a:ln>
        </p:spPr>
      </p:pic>
      <p:sp>
        <p:nvSpPr>
          <p:cNvPr id="6" name="TextBox 5">
            <a:extLst>
              <a:ext uri="{FF2B5EF4-FFF2-40B4-BE49-F238E27FC236}">
                <a16:creationId xmlns:a16="http://schemas.microsoft.com/office/drawing/2014/main" id="{BEF6CD7C-5AFF-12E4-5ADC-E5A12F14C527}"/>
              </a:ext>
            </a:extLst>
          </p:cNvPr>
          <p:cNvSpPr txBox="1"/>
          <p:nvPr/>
        </p:nvSpPr>
        <p:spPr>
          <a:xfrm>
            <a:off x="2823282" y="1460572"/>
            <a:ext cx="7585351"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hr-HR" sz="1800" b="0">
                <a:solidFill>
                  <a:srgbClr val="002060"/>
                </a:solidFill>
              </a:rPr>
              <a:t>od </a:t>
            </a:r>
            <a:r>
              <a:rPr lang="en-US" sz="1800" b="0">
                <a:solidFill>
                  <a:srgbClr val="002060"/>
                </a:solidFill>
              </a:rPr>
              <a:t>10. </a:t>
            </a:r>
            <a:r>
              <a:rPr lang="en-US" sz="1800" b="0" err="1">
                <a:solidFill>
                  <a:srgbClr val="002060"/>
                </a:solidFill>
              </a:rPr>
              <a:t>lipnja</a:t>
            </a:r>
            <a:r>
              <a:rPr lang="hr-HR" sz="1800" b="0">
                <a:solidFill>
                  <a:srgbClr val="002060"/>
                </a:solidFill>
              </a:rPr>
              <a:t> 2024. u </a:t>
            </a:r>
            <a:r>
              <a:rPr lang="en-GB" sz="1800" b="0">
                <a:solidFill>
                  <a:srgbClr val="002060"/>
                </a:solidFill>
              </a:rPr>
              <a:t>11:00</a:t>
            </a:r>
            <a:r>
              <a:rPr lang="hr-HR" sz="1800" b="0">
                <a:solidFill>
                  <a:srgbClr val="002060"/>
                </a:solidFill>
              </a:rPr>
              <a:t> sati do</a:t>
            </a:r>
            <a:r>
              <a:rPr lang="hr-HR" sz="1800">
                <a:solidFill>
                  <a:srgbClr val="002060"/>
                </a:solidFill>
              </a:rPr>
              <a:t> iskorištenja raspoloživih sredstava</a:t>
            </a:r>
            <a:endParaRPr lang="en-GB">
              <a:solidFill>
                <a:srgbClr val="002060"/>
              </a:solidFill>
            </a:endParaRPr>
          </a:p>
        </p:txBody>
      </p:sp>
      <p:sp>
        <p:nvSpPr>
          <p:cNvPr id="14" name="TextBox 13">
            <a:extLst>
              <a:ext uri="{FF2B5EF4-FFF2-40B4-BE49-F238E27FC236}">
                <a16:creationId xmlns:a16="http://schemas.microsoft.com/office/drawing/2014/main" id="{F407ADDF-391D-1DEE-113D-10E9D01671F1}"/>
              </a:ext>
            </a:extLst>
          </p:cNvPr>
          <p:cNvSpPr txBox="1"/>
          <p:nvPr/>
        </p:nvSpPr>
        <p:spPr>
          <a:xfrm>
            <a:off x="2835006" y="2552033"/>
            <a:ext cx="851293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800" err="1">
                <a:solidFill>
                  <a:srgbClr val="002060"/>
                </a:solidFill>
              </a:rPr>
              <a:t>podnošenjem</a:t>
            </a:r>
            <a:r>
              <a:rPr lang="en-GB" sz="1800">
                <a:solidFill>
                  <a:srgbClr val="002060"/>
                </a:solidFill>
              </a:rPr>
              <a:t> p</a:t>
            </a:r>
            <a:r>
              <a:rPr lang="hr-HR" sz="1800" err="1">
                <a:solidFill>
                  <a:srgbClr val="002060"/>
                </a:solidFill>
              </a:rPr>
              <a:t>rijavn</a:t>
            </a:r>
            <a:r>
              <a:rPr lang="en-GB" sz="1800" err="1">
                <a:solidFill>
                  <a:srgbClr val="002060"/>
                </a:solidFill>
              </a:rPr>
              <a:t>og</a:t>
            </a:r>
            <a:r>
              <a:rPr lang="hr-HR" sz="1800">
                <a:solidFill>
                  <a:srgbClr val="002060"/>
                </a:solidFill>
              </a:rPr>
              <a:t> obra</a:t>
            </a:r>
            <a:r>
              <a:rPr lang="en-GB" sz="1800" err="1">
                <a:solidFill>
                  <a:srgbClr val="002060"/>
                </a:solidFill>
              </a:rPr>
              <a:t>sca</a:t>
            </a:r>
            <a:r>
              <a:rPr lang="hr-HR" sz="1800">
                <a:solidFill>
                  <a:srgbClr val="002060"/>
                </a:solidFill>
              </a:rPr>
              <a:t> </a:t>
            </a:r>
            <a:r>
              <a:rPr lang="en-GB" sz="1800">
                <a:solidFill>
                  <a:srgbClr val="002060"/>
                </a:solidFill>
              </a:rPr>
              <a:t> (</a:t>
            </a:r>
            <a:r>
              <a:rPr lang="en-GB" sz="1800" err="1">
                <a:solidFill>
                  <a:srgbClr val="002060"/>
                </a:solidFill>
              </a:rPr>
              <a:t>zajedno</a:t>
            </a:r>
            <a:r>
              <a:rPr lang="en-GB" sz="1800">
                <a:solidFill>
                  <a:srgbClr val="002060"/>
                </a:solidFill>
              </a:rPr>
              <a:t> s </a:t>
            </a:r>
            <a:r>
              <a:rPr lang="en-GB" sz="1800" err="1">
                <a:solidFill>
                  <a:srgbClr val="002060"/>
                </a:solidFill>
              </a:rPr>
              <a:t>ostalom</a:t>
            </a:r>
            <a:r>
              <a:rPr lang="en-GB" sz="1800">
                <a:solidFill>
                  <a:srgbClr val="002060"/>
                </a:solidFill>
              </a:rPr>
              <a:t> </a:t>
            </a:r>
            <a:r>
              <a:rPr lang="en-GB" sz="1800" err="1">
                <a:solidFill>
                  <a:srgbClr val="002060"/>
                </a:solidFill>
              </a:rPr>
              <a:t>traženom</a:t>
            </a:r>
            <a:r>
              <a:rPr lang="en-GB" sz="1800">
                <a:solidFill>
                  <a:srgbClr val="002060"/>
                </a:solidFill>
              </a:rPr>
              <a:t> </a:t>
            </a:r>
            <a:r>
              <a:rPr lang="en-GB" sz="1800" err="1">
                <a:solidFill>
                  <a:srgbClr val="002060"/>
                </a:solidFill>
              </a:rPr>
              <a:t>dokumentacijom</a:t>
            </a:r>
            <a:r>
              <a:rPr lang="en-GB" sz="1800">
                <a:solidFill>
                  <a:srgbClr val="002060"/>
                </a:solidFill>
              </a:rPr>
              <a:t>) </a:t>
            </a:r>
            <a:r>
              <a:rPr lang="hr-HR" sz="1800">
                <a:solidFill>
                  <a:srgbClr val="002060"/>
                </a:solidFill>
              </a:rPr>
              <a:t>u elektroničkom</a:t>
            </a:r>
            <a:r>
              <a:rPr lang="en-GB" sz="1800">
                <a:solidFill>
                  <a:srgbClr val="002060"/>
                </a:solidFill>
              </a:rPr>
              <a:t> </a:t>
            </a:r>
            <a:r>
              <a:rPr lang="hr-HR" sz="1800">
                <a:solidFill>
                  <a:srgbClr val="002060"/>
                </a:solidFill>
              </a:rPr>
              <a:t>formatu putem</a:t>
            </a:r>
            <a:r>
              <a:rPr lang="en-GB" sz="1800">
                <a:solidFill>
                  <a:srgbClr val="002060"/>
                </a:solidFill>
              </a:rPr>
              <a:t> </a:t>
            </a:r>
            <a:r>
              <a:rPr lang="hr-HR" sz="1800" b="1">
                <a:solidFill>
                  <a:srgbClr val="002060"/>
                </a:solidFill>
              </a:rPr>
              <a:t>portala</a:t>
            </a:r>
            <a:r>
              <a:rPr lang="en-GB" sz="1800" b="1">
                <a:solidFill>
                  <a:srgbClr val="002060"/>
                </a:solidFill>
              </a:rPr>
              <a:t> </a:t>
            </a:r>
            <a:r>
              <a:rPr lang="en-GB" sz="1800" b="1" err="1">
                <a:solidFill>
                  <a:srgbClr val="002060"/>
                </a:solidFill>
              </a:rPr>
              <a:t>eKohezija</a:t>
            </a:r>
            <a:endParaRPr lang="en-GB">
              <a:solidFill>
                <a:srgbClr val="002060"/>
              </a:solidFill>
            </a:endParaRPr>
          </a:p>
        </p:txBody>
      </p:sp>
      <p:sp>
        <p:nvSpPr>
          <p:cNvPr id="18" name="TextBox 17">
            <a:extLst>
              <a:ext uri="{FF2B5EF4-FFF2-40B4-BE49-F238E27FC236}">
                <a16:creationId xmlns:a16="http://schemas.microsoft.com/office/drawing/2014/main" id="{B164ECBD-1DA3-728E-846F-72F1184B089E}"/>
              </a:ext>
            </a:extLst>
          </p:cNvPr>
          <p:cNvSpPr txBox="1"/>
          <p:nvPr/>
        </p:nvSpPr>
        <p:spPr>
          <a:xfrm>
            <a:off x="2835006" y="3991069"/>
            <a:ext cx="870806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solidFill>
                  <a:srgbClr val="002060"/>
                </a:solidFill>
              </a:rPr>
              <a:t>od trenutka objave poziva, a najkasnije 14 dana prije isteka roka za podnošenje projektnih prijedloga</a:t>
            </a:r>
            <a:endParaRPr lang="en-GB">
              <a:solidFill>
                <a:srgbClr val="002060"/>
              </a:solidFill>
            </a:endParaRPr>
          </a:p>
        </p:txBody>
      </p:sp>
    </p:spTree>
    <p:extLst>
      <p:ext uri="{BB962C8B-B14F-4D97-AF65-F5344CB8AC3E}">
        <p14:creationId xmlns:p14="http://schemas.microsoft.com/office/powerpoint/2010/main" val="239149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47C5D-1E3D-5ADE-09A7-8E46E6E811C7}"/>
              </a:ext>
            </a:extLst>
          </p:cNvPr>
          <p:cNvSpPr>
            <a:spLocks noGrp="1"/>
          </p:cNvSpPr>
          <p:nvPr>
            <p:ph type="title"/>
          </p:nvPr>
        </p:nvSpPr>
        <p:spPr>
          <a:xfrm>
            <a:off x="219390" y="813581"/>
            <a:ext cx="3522879" cy="4470821"/>
          </a:xfrm>
        </p:spPr>
        <p:txBody>
          <a:bodyPr>
            <a:normAutofit/>
          </a:bodyPr>
          <a:lstStyle/>
          <a:p>
            <a:pPr algn="r"/>
            <a:r>
              <a:rPr lang="en-US" sz="3300" b="1" kern="1200" err="1">
                <a:solidFill>
                  <a:srgbClr val="002060"/>
                </a:solidFill>
                <a:latin typeface="+mn-lt"/>
              </a:rPr>
              <a:t>Obvezna</a:t>
            </a:r>
            <a:r>
              <a:rPr lang="en-US" sz="3300" b="1" kern="1200">
                <a:solidFill>
                  <a:srgbClr val="002060"/>
                </a:solidFill>
                <a:latin typeface="+mn-lt"/>
              </a:rPr>
              <a:t> </a:t>
            </a:r>
            <a:r>
              <a:rPr lang="en-US" sz="3300" b="1" kern="1200" err="1">
                <a:solidFill>
                  <a:srgbClr val="002060"/>
                </a:solidFill>
                <a:latin typeface="+mn-lt"/>
              </a:rPr>
              <a:t>dokumentacija</a:t>
            </a:r>
            <a:br>
              <a:rPr lang="en-US" sz="3300" kern="1200">
                <a:solidFill>
                  <a:srgbClr val="002060"/>
                </a:solidFill>
                <a:latin typeface="Century Gothic" panose="020B0502020202020204" pitchFamily="34" charset="0"/>
              </a:rPr>
            </a:br>
            <a:endParaRPr lang="en-US" sz="330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16B40F7A-F0D3-85E8-EDBD-AABE9A5D7677}"/>
              </a:ext>
            </a:extLst>
          </p:cNvPr>
          <p:cNvSpPr>
            <a:spLocks noGrp="1"/>
          </p:cNvSpPr>
          <p:nvPr>
            <p:ph idx="1"/>
          </p:nvPr>
        </p:nvSpPr>
        <p:spPr>
          <a:xfrm>
            <a:off x="4396060" y="699081"/>
            <a:ext cx="7936522" cy="6158919"/>
          </a:xfrm>
        </p:spPr>
        <p:txBody>
          <a:bodyPr>
            <a:noAutofit/>
          </a:bodyPr>
          <a:lstStyle/>
          <a:p>
            <a:pPr marL="285750">
              <a:lnSpc>
                <a:spcPct val="150000"/>
              </a:lnSpc>
              <a:buClr>
                <a:schemeClr val="accent4">
                  <a:lumMod val="50000"/>
                </a:schemeClr>
              </a:buClr>
              <a:buFont typeface="Wingdings" panose="05000000000000000000" pitchFamily="2" charset="2"/>
              <a:buChar char="v"/>
            </a:pPr>
            <a:r>
              <a:rPr lang="hr-HR" altLang="sr-Latn-RS" sz="1800">
                <a:solidFill>
                  <a:schemeClr val="tx2">
                    <a:lumMod val="90000"/>
                    <a:lumOff val="10000"/>
                  </a:schemeClr>
                </a:solidFill>
              </a:rPr>
              <a:t>Obrazac 1. Prijavni obrazac</a:t>
            </a:r>
            <a:endParaRPr lang="en-US" altLang="sr-Latn-RS" sz="1800">
              <a:solidFill>
                <a:schemeClr val="tx2">
                  <a:lumMod val="90000"/>
                  <a:lumOff val="10000"/>
                </a:schemeClr>
              </a:solidFill>
            </a:endParaRPr>
          </a:p>
          <a:p>
            <a:pPr marL="285750" marR="0" lvl="0" fontAlgn="auto">
              <a:lnSpc>
                <a:spcPct val="150000"/>
              </a:lnSpc>
              <a:spcAft>
                <a:spcPts val="0"/>
              </a:spcAft>
              <a:buClr>
                <a:schemeClr val="accent4">
                  <a:lumMod val="50000"/>
                </a:schemeClr>
              </a:buClr>
              <a:buSzTx/>
              <a:buFont typeface="Wingdings" panose="05000000000000000000" pitchFamily="2" charset="2"/>
              <a:buChar char="v"/>
              <a:tabLst/>
              <a:defRPr/>
            </a:pPr>
            <a:r>
              <a:rPr lang="hr-HR" altLang="sr-Latn-RS" sz="1800">
                <a:solidFill>
                  <a:schemeClr val="tx2">
                    <a:lumMod val="90000"/>
                    <a:lumOff val="10000"/>
                  </a:schemeClr>
                </a:solidFill>
              </a:rPr>
              <a:t>Obrazac 2. </a:t>
            </a:r>
            <a:r>
              <a:rPr lang="hr-HR" sz="1800">
                <a:solidFill>
                  <a:schemeClr val="tx2">
                    <a:lumMod val="90000"/>
                    <a:lumOff val="10000"/>
                  </a:schemeClr>
                </a:solidFill>
                <a:effectLst/>
              </a:rPr>
              <a:t>Izjava prijavitelja </a:t>
            </a:r>
            <a:endParaRPr lang="en-US" sz="1800">
              <a:solidFill>
                <a:schemeClr val="tx2">
                  <a:lumMod val="90000"/>
                  <a:lumOff val="10000"/>
                </a:schemeClr>
              </a:solidFill>
              <a:effectLst/>
            </a:endParaRPr>
          </a:p>
          <a:p>
            <a:pPr marL="285750" marR="0" lvl="0" fontAlgn="auto">
              <a:lnSpc>
                <a:spcPct val="150000"/>
              </a:lnSpc>
              <a:spcAft>
                <a:spcPts val="0"/>
              </a:spcAft>
              <a:buClr>
                <a:schemeClr val="accent4">
                  <a:lumMod val="50000"/>
                </a:schemeClr>
              </a:buClr>
              <a:buSzTx/>
              <a:buFont typeface="Wingdings" panose="05000000000000000000" pitchFamily="2" charset="2"/>
              <a:buChar char="v"/>
              <a:tabLst/>
              <a:defRPr/>
            </a:pPr>
            <a:r>
              <a:rPr lang="hr-HR" altLang="sr-Latn-RS" sz="1800">
                <a:solidFill>
                  <a:schemeClr val="tx2">
                    <a:lumMod val="90000"/>
                    <a:lumOff val="10000"/>
                  </a:schemeClr>
                </a:solidFill>
              </a:rPr>
              <a:t>Obrazac 3. </a:t>
            </a:r>
            <a:r>
              <a:rPr lang="hr-HR" sz="1800">
                <a:solidFill>
                  <a:schemeClr val="tx2">
                    <a:lumMod val="90000"/>
                    <a:lumOff val="10000"/>
                  </a:schemeClr>
                </a:solidFill>
                <a:effectLst/>
              </a:rPr>
              <a:t>Izjava pružatelja usluga </a:t>
            </a:r>
            <a:endParaRPr lang="en-US" sz="1800">
              <a:solidFill>
                <a:schemeClr val="tx2">
                  <a:lumMod val="90000"/>
                  <a:lumOff val="10000"/>
                </a:schemeClr>
              </a:solidFill>
              <a:effectLst/>
            </a:endParaRPr>
          </a:p>
          <a:p>
            <a:pPr marL="285750" marR="0" lvl="0" fontAlgn="auto">
              <a:lnSpc>
                <a:spcPct val="150000"/>
              </a:lnSpc>
              <a:spcAft>
                <a:spcPts val="0"/>
              </a:spcAft>
              <a:buClr>
                <a:schemeClr val="accent4">
                  <a:lumMod val="50000"/>
                </a:schemeClr>
              </a:buClr>
              <a:buSzTx/>
              <a:buFont typeface="Wingdings" panose="05000000000000000000" pitchFamily="2" charset="2"/>
              <a:buChar char="v"/>
              <a:tabLst/>
              <a:defRPr/>
            </a:pPr>
            <a:r>
              <a:rPr lang="hr-HR" altLang="sr-Latn-RS" sz="1800">
                <a:solidFill>
                  <a:schemeClr val="tx2">
                    <a:lumMod val="90000"/>
                    <a:lumOff val="10000"/>
                  </a:schemeClr>
                </a:solidFill>
              </a:rPr>
              <a:t>Obrazac 4. </a:t>
            </a:r>
            <a:r>
              <a:rPr lang="hr-HR" sz="1800">
                <a:solidFill>
                  <a:schemeClr val="tx2">
                    <a:lumMod val="90000"/>
                    <a:lumOff val="10000"/>
                  </a:schemeClr>
                </a:solidFill>
                <a:effectLst/>
              </a:rPr>
              <a:t>Skupna izjava prijavitelja </a:t>
            </a:r>
            <a:endParaRPr lang="en-US"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hr-HR" altLang="sr-Latn-RS" sz="1800">
                <a:solidFill>
                  <a:schemeClr val="tx2">
                    <a:lumMod val="90000"/>
                    <a:lumOff val="10000"/>
                  </a:schemeClr>
                </a:solidFill>
              </a:rPr>
              <a:t>Obrazac 5. </a:t>
            </a:r>
            <a:r>
              <a:rPr lang="hr-HR" sz="1800">
                <a:solidFill>
                  <a:schemeClr val="tx2">
                    <a:lumMod val="90000"/>
                    <a:lumOff val="10000"/>
                  </a:schemeClr>
                </a:solidFill>
                <a:effectLst/>
              </a:rPr>
              <a:t>Izjava o dodijeljenim potporama</a:t>
            </a:r>
            <a:endParaRPr lang="en-US"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hr-HR" sz="1800">
                <a:solidFill>
                  <a:schemeClr val="tx2">
                    <a:lumMod val="90000"/>
                    <a:lumOff val="10000"/>
                  </a:schemeClr>
                </a:solidFill>
                <a:effectLst/>
              </a:rPr>
              <a:t>Okvirni predračun</a:t>
            </a:r>
            <a:r>
              <a:rPr lang="en-US" sz="1800">
                <a:solidFill>
                  <a:schemeClr val="tx2">
                    <a:lumMod val="90000"/>
                    <a:lumOff val="10000"/>
                  </a:schemeClr>
                </a:solidFill>
              </a:rPr>
              <a:t> </a:t>
            </a:r>
            <a:r>
              <a:rPr lang="hr-HR" sz="1800">
                <a:solidFill>
                  <a:schemeClr val="tx2">
                    <a:lumMod val="90000"/>
                    <a:lumOff val="10000"/>
                  </a:schemeClr>
                </a:solidFill>
                <a:effectLst/>
              </a:rPr>
              <a:t>provedbe projektnih aktivnosti </a:t>
            </a:r>
            <a:endParaRPr lang="en-US" sz="1800">
              <a:solidFill>
                <a:schemeClr val="tx2">
                  <a:lumMod val="90000"/>
                  <a:lumOff val="10000"/>
                </a:schemeClr>
              </a:solidFill>
              <a:effectLst/>
            </a:endParaRPr>
          </a:p>
          <a:p>
            <a:pPr marL="285750">
              <a:lnSpc>
                <a:spcPct val="150000"/>
              </a:lnSpc>
              <a:buClr>
                <a:schemeClr val="accent4">
                  <a:lumMod val="50000"/>
                </a:schemeClr>
              </a:buClr>
              <a:buFont typeface="Wingdings" panose="05000000000000000000" pitchFamily="2" charset="2"/>
              <a:buChar char="v"/>
            </a:pPr>
            <a:r>
              <a:rPr lang="en-US" sz="1800" err="1">
                <a:solidFill>
                  <a:schemeClr val="tx2">
                    <a:lumMod val="90000"/>
                    <a:lumOff val="10000"/>
                  </a:schemeClr>
                </a:solidFill>
              </a:rPr>
              <a:t>Dokaz</a:t>
            </a:r>
            <a:r>
              <a:rPr lang="en-US" sz="1800">
                <a:solidFill>
                  <a:schemeClr val="tx2">
                    <a:lumMod val="90000"/>
                    <a:lumOff val="10000"/>
                  </a:schemeClr>
                </a:solidFill>
              </a:rPr>
              <a:t> o </a:t>
            </a:r>
            <a:r>
              <a:rPr lang="en-US" sz="1800" err="1">
                <a:solidFill>
                  <a:schemeClr val="tx2">
                    <a:lumMod val="90000"/>
                    <a:lumOff val="10000"/>
                  </a:schemeClr>
                </a:solidFill>
              </a:rPr>
              <a:t>ispunjavanju</a:t>
            </a:r>
            <a:r>
              <a:rPr lang="en-US" sz="1800">
                <a:solidFill>
                  <a:schemeClr val="tx2">
                    <a:lumMod val="90000"/>
                    <a:lumOff val="10000"/>
                  </a:schemeClr>
                </a:solidFill>
              </a:rPr>
              <a:t> </a:t>
            </a:r>
            <a:r>
              <a:rPr lang="en-US" sz="1800" err="1">
                <a:solidFill>
                  <a:schemeClr val="tx2">
                    <a:lumMod val="90000"/>
                    <a:lumOff val="10000"/>
                  </a:schemeClr>
                </a:solidFill>
              </a:rPr>
              <a:t>uvjeta</a:t>
            </a:r>
            <a:r>
              <a:rPr lang="en-US" sz="1800">
                <a:solidFill>
                  <a:schemeClr val="tx2">
                    <a:lumMod val="90000"/>
                    <a:lumOff val="10000"/>
                  </a:schemeClr>
                </a:solidFill>
              </a:rPr>
              <a:t> za </a:t>
            </a:r>
            <a:r>
              <a:rPr lang="en-US" sz="1800" err="1">
                <a:solidFill>
                  <a:schemeClr val="tx2">
                    <a:lumMod val="90000"/>
                    <a:lumOff val="10000"/>
                  </a:schemeClr>
                </a:solidFill>
              </a:rPr>
              <a:t>pružatelja</a:t>
            </a:r>
            <a:r>
              <a:rPr lang="en-US" sz="1800">
                <a:solidFill>
                  <a:schemeClr val="tx2">
                    <a:lumMod val="90000"/>
                    <a:lumOff val="10000"/>
                  </a:schemeClr>
                </a:solidFill>
              </a:rPr>
              <a:t> </a:t>
            </a:r>
            <a:r>
              <a:rPr lang="en-US" sz="1800" err="1">
                <a:solidFill>
                  <a:schemeClr val="tx2">
                    <a:lumMod val="90000"/>
                    <a:lumOff val="10000"/>
                  </a:schemeClr>
                </a:solidFill>
              </a:rPr>
              <a:t>usluga</a:t>
            </a:r>
            <a:r>
              <a:rPr lang="en-US" sz="1800">
                <a:solidFill>
                  <a:schemeClr val="tx2">
                    <a:lumMod val="90000"/>
                    <a:lumOff val="10000"/>
                  </a:schemeClr>
                </a:solidFill>
              </a:rPr>
              <a:t> </a:t>
            </a:r>
          </a:p>
          <a:p>
            <a:pPr>
              <a:lnSpc>
                <a:spcPct val="150000"/>
              </a:lnSpc>
              <a:buClr>
                <a:schemeClr val="accent4">
                  <a:lumMod val="50000"/>
                </a:schemeClr>
              </a:buClr>
              <a:buFont typeface="Wingdings" panose="05000000000000000000" pitchFamily="2" charset="2"/>
              <a:buChar char="v"/>
            </a:pPr>
            <a:r>
              <a:rPr lang="en-US" sz="1800" err="1">
                <a:solidFill>
                  <a:schemeClr val="tx2">
                    <a:lumMod val="90000"/>
                    <a:lumOff val="10000"/>
                  </a:schemeClr>
                </a:solidFill>
              </a:rPr>
              <a:t>Izvod</a:t>
            </a:r>
            <a:r>
              <a:rPr lang="en-US" sz="1800">
                <a:solidFill>
                  <a:schemeClr val="tx2">
                    <a:lumMod val="90000"/>
                    <a:lumOff val="10000"/>
                  </a:schemeClr>
                </a:solidFill>
              </a:rPr>
              <a:t> </a:t>
            </a:r>
            <a:r>
              <a:rPr lang="en-US" sz="1800" err="1">
                <a:solidFill>
                  <a:schemeClr val="tx2">
                    <a:lumMod val="90000"/>
                    <a:lumOff val="10000"/>
                  </a:schemeClr>
                </a:solidFill>
              </a:rPr>
              <a:t>iz</a:t>
            </a:r>
            <a:r>
              <a:rPr lang="en-US" sz="1800">
                <a:solidFill>
                  <a:schemeClr val="tx2">
                    <a:lumMod val="90000"/>
                    <a:lumOff val="10000"/>
                  </a:schemeClr>
                </a:solidFill>
              </a:rPr>
              <a:t> </a:t>
            </a:r>
            <a:r>
              <a:rPr lang="en-US" sz="1800" err="1">
                <a:solidFill>
                  <a:schemeClr val="tx2">
                    <a:lumMod val="90000"/>
                    <a:lumOff val="10000"/>
                  </a:schemeClr>
                </a:solidFill>
              </a:rPr>
              <a:t>Registra</a:t>
            </a:r>
            <a:r>
              <a:rPr lang="en-US" sz="1800">
                <a:solidFill>
                  <a:schemeClr val="tx2">
                    <a:lumMod val="90000"/>
                    <a:lumOff val="10000"/>
                  </a:schemeClr>
                </a:solidFill>
              </a:rPr>
              <a:t> </a:t>
            </a:r>
            <a:r>
              <a:rPr lang="en-US" sz="1800" err="1">
                <a:solidFill>
                  <a:schemeClr val="tx2">
                    <a:lumMod val="90000"/>
                    <a:lumOff val="10000"/>
                  </a:schemeClr>
                </a:solidFill>
              </a:rPr>
              <a:t>stvarnih</a:t>
            </a:r>
            <a:r>
              <a:rPr lang="en-US" sz="1800">
                <a:solidFill>
                  <a:schemeClr val="tx2">
                    <a:lumMod val="90000"/>
                    <a:lumOff val="10000"/>
                  </a:schemeClr>
                </a:solidFill>
              </a:rPr>
              <a:t> </a:t>
            </a:r>
            <a:r>
              <a:rPr lang="en-US" sz="1800" err="1">
                <a:solidFill>
                  <a:schemeClr val="tx2">
                    <a:lumMod val="90000"/>
                    <a:lumOff val="10000"/>
                  </a:schemeClr>
                </a:solidFill>
              </a:rPr>
              <a:t>vlasnika</a:t>
            </a:r>
            <a:r>
              <a:rPr lang="en-US" sz="1800">
                <a:solidFill>
                  <a:schemeClr val="tx2">
                    <a:lumMod val="90000"/>
                    <a:lumOff val="10000"/>
                  </a:schemeClr>
                </a:solidFill>
              </a:rPr>
              <a:t> (za </a:t>
            </a:r>
            <a:r>
              <a:rPr lang="en-US" sz="1800" err="1">
                <a:solidFill>
                  <a:schemeClr val="tx2">
                    <a:lumMod val="90000"/>
                    <a:lumOff val="10000"/>
                  </a:schemeClr>
                </a:solidFill>
              </a:rPr>
              <a:t>prijavitelja</a:t>
            </a:r>
            <a:r>
              <a:rPr lang="en-US" sz="1800">
                <a:solidFill>
                  <a:schemeClr val="tx2">
                    <a:lumMod val="90000"/>
                    <a:lumOff val="10000"/>
                  </a:schemeClr>
                </a:solidFill>
              </a:rPr>
              <a:t>) </a:t>
            </a:r>
          </a:p>
          <a:p>
            <a:pPr>
              <a:lnSpc>
                <a:spcPct val="150000"/>
              </a:lnSpc>
              <a:buClr>
                <a:schemeClr val="accent4">
                  <a:lumMod val="50000"/>
                </a:schemeClr>
              </a:buClr>
              <a:buFont typeface="Wingdings" panose="05000000000000000000" pitchFamily="2" charset="2"/>
              <a:buChar char="v"/>
            </a:pPr>
            <a:r>
              <a:rPr lang="en-US" sz="1800" err="1">
                <a:solidFill>
                  <a:schemeClr val="tx2">
                    <a:lumMod val="90000"/>
                    <a:lumOff val="10000"/>
                  </a:schemeClr>
                </a:solidFill>
              </a:rPr>
              <a:t>Elektronički</a:t>
            </a:r>
            <a:r>
              <a:rPr lang="en-US" sz="1800">
                <a:solidFill>
                  <a:schemeClr val="tx2">
                    <a:lumMod val="90000"/>
                    <a:lumOff val="10000"/>
                  </a:schemeClr>
                </a:solidFill>
              </a:rPr>
              <a:t> </a:t>
            </a:r>
            <a:r>
              <a:rPr lang="en-US" sz="1800" err="1">
                <a:solidFill>
                  <a:schemeClr val="tx2">
                    <a:lumMod val="90000"/>
                    <a:lumOff val="10000"/>
                  </a:schemeClr>
                </a:solidFill>
              </a:rPr>
              <a:t>zapis</a:t>
            </a:r>
            <a:r>
              <a:rPr lang="en-US" sz="1800">
                <a:solidFill>
                  <a:schemeClr val="tx2">
                    <a:lumMod val="90000"/>
                    <a:lumOff val="10000"/>
                  </a:schemeClr>
                </a:solidFill>
              </a:rPr>
              <a:t> o </a:t>
            </a:r>
            <a:r>
              <a:rPr lang="en-US" sz="1800" err="1">
                <a:solidFill>
                  <a:schemeClr val="tx2">
                    <a:lumMod val="90000"/>
                    <a:lumOff val="10000"/>
                  </a:schemeClr>
                </a:solidFill>
              </a:rPr>
              <a:t>radnopravnom</a:t>
            </a:r>
            <a:r>
              <a:rPr lang="en-US" sz="1800">
                <a:solidFill>
                  <a:schemeClr val="tx2">
                    <a:lumMod val="90000"/>
                    <a:lumOff val="10000"/>
                  </a:schemeClr>
                </a:solidFill>
              </a:rPr>
              <a:t> </a:t>
            </a:r>
            <a:r>
              <a:rPr lang="en-US" sz="1800" err="1">
                <a:solidFill>
                  <a:schemeClr val="tx2">
                    <a:lumMod val="90000"/>
                    <a:lumOff val="10000"/>
                  </a:schemeClr>
                </a:solidFill>
              </a:rPr>
              <a:t>statusu</a:t>
            </a:r>
            <a:r>
              <a:rPr lang="en-US" sz="1800">
                <a:solidFill>
                  <a:schemeClr val="tx2">
                    <a:lumMod val="90000"/>
                    <a:lumOff val="10000"/>
                  </a:schemeClr>
                </a:solidFill>
              </a:rPr>
              <a:t> za </a:t>
            </a:r>
            <a:r>
              <a:rPr lang="en-US" sz="1800" err="1">
                <a:solidFill>
                  <a:schemeClr val="tx2">
                    <a:lumMod val="90000"/>
                    <a:lumOff val="10000"/>
                  </a:schemeClr>
                </a:solidFill>
              </a:rPr>
              <a:t>zaposlenika</a:t>
            </a:r>
            <a:r>
              <a:rPr lang="en-US" sz="1800">
                <a:solidFill>
                  <a:schemeClr val="tx2">
                    <a:lumMod val="90000"/>
                    <a:lumOff val="10000"/>
                  </a:schemeClr>
                </a:solidFill>
              </a:rPr>
              <a:t> </a:t>
            </a:r>
          </a:p>
          <a:p>
            <a:pPr>
              <a:lnSpc>
                <a:spcPct val="150000"/>
              </a:lnSpc>
              <a:buClr>
                <a:schemeClr val="accent4">
                  <a:lumMod val="50000"/>
                </a:schemeClr>
              </a:buClr>
              <a:buFont typeface="Wingdings" panose="05000000000000000000" pitchFamily="2" charset="2"/>
              <a:buChar char="v"/>
            </a:pPr>
            <a:r>
              <a:rPr lang="en-US" sz="1800" err="1">
                <a:solidFill>
                  <a:schemeClr val="tx2">
                    <a:lumMod val="90000"/>
                    <a:lumOff val="10000"/>
                  </a:schemeClr>
                </a:solidFill>
              </a:rPr>
              <a:t>Ispuniti</a:t>
            </a:r>
            <a:r>
              <a:rPr lang="en-US" sz="1800">
                <a:solidFill>
                  <a:schemeClr val="tx2">
                    <a:lumMod val="90000"/>
                    <a:lumOff val="10000"/>
                  </a:schemeClr>
                </a:solidFill>
              </a:rPr>
              <a:t> </a:t>
            </a:r>
            <a:r>
              <a:rPr lang="en-US" sz="1800" err="1">
                <a:solidFill>
                  <a:schemeClr val="tx2">
                    <a:lumMod val="90000"/>
                    <a:lumOff val="10000"/>
                  </a:schemeClr>
                </a:solidFill>
              </a:rPr>
              <a:t>početnu</a:t>
            </a:r>
            <a:r>
              <a:rPr lang="en-US" sz="1800">
                <a:solidFill>
                  <a:schemeClr val="tx2">
                    <a:lumMod val="90000"/>
                    <a:lumOff val="10000"/>
                  </a:schemeClr>
                </a:solidFill>
              </a:rPr>
              <a:t> </a:t>
            </a:r>
            <a:r>
              <a:rPr lang="en-US" sz="1800" err="1">
                <a:solidFill>
                  <a:schemeClr val="tx2">
                    <a:lumMod val="90000"/>
                    <a:lumOff val="10000"/>
                  </a:schemeClr>
                </a:solidFill>
              </a:rPr>
              <a:t>anketu</a:t>
            </a:r>
            <a:r>
              <a:rPr lang="en-US" sz="1800">
                <a:solidFill>
                  <a:schemeClr val="tx2">
                    <a:lumMod val="90000"/>
                    <a:lumOff val="10000"/>
                  </a:schemeClr>
                </a:solidFill>
              </a:rPr>
              <a:t> </a:t>
            </a:r>
            <a:r>
              <a:rPr lang="en-US" sz="1800" err="1">
                <a:solidFill>
                  <a:schemeClr val="tx2">
                    <a:lumMod val="90000"/>
                    <a:lumOff val="10000"/>
                  </a:schemeClr>
                </a:solidFill>
              </a:rPr>
              <a:t>putem</a:t>
            </a:r>
            <a:r>
              <a:rPr lang="en-US" sz="1800">
                <a:solidFill>
                  <a:schemeClr val="tx2">
                    <a:lumMod val="90000"/>
                    <a:lumOff val="10000"/>
                  </a:schemeClr>
                </a:solidFill>
              </a:rPr>
              <a:t> </a:t>
            </a:r>
            <a:r>
              <a:rPr lang="en-US" sz="1800" err="1">
                <a:solidFill>
                  <a:schemeClr val="tx2">
                    <a:lumMod val="90000"/>
                    <a:lumOff val="10000"/>
                  </a:schemeClr>
                </a:solidFill>
              </a:rPr>
              <a:t>internetske</a:t>
            </a:r>
            <a:r>
              <a:rPr lang="en-US" sz="1800">
                <a:solidFill>
                  <a:schemeClr val="tx2">
                    <a:lumMod val="90000"/>
                    <a:lumOff val="10000"/>
                  </a:schemeClr>
                </a:solidFill>
              </a:rPr>
              <a:t> poveznice</a:t>
            </a:r>
          </a:p>
        </p:txBody>
      </p:sp>
    </p:spTree>
    <p:extLst>
      <p:ext uri="{BB962C8B-B14F-4D97-AF65-F5344CB8AC3E}">
        <p14:creationId xmlns:p14="http://schemas.microsoft.com/office/powerpoint/2010/main" val="353384192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5EE0CD-7FCB-A4E5-71D0-378858CB6434}"/>
              </a:ext>
            </a:extLst>
          </p:cNvPr>
          <p:cNvSpPr txBox="1"/>
          <p:nvPr/>
        </p:nvSpPr>
        <p:spPr>
          <a:xfrm>
            <a:off x="924450" y="307660"/>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err="1">
                <a:solidFill>
                  <a:srgbClr val="002060"/>
                </a:solidFill>
                <a:ea typeface="+mj-ea"/>
                <a:cs typeface="+mj-cs"/>
              </a:rPr>
              <a:t>Broj</a:t>
            </a:r>
            <a:r>
              <a:rPr lang="en-US" sz="4000" kern="1200">
                <a:solidFill>
                  <a:srgbClr val="002060"/>
                </a:solidFill>
                <a:ea typeface="+mj-ea"/>
                <a:cs typeface="+mj-cs"/>
              </a:rPr>
              <a:t> </a:t>
            </a:r>
            <a:r>
              <a:rPr lang="en-US" sz="4000" kern="1200" err="1">
                <a:solidFill>
                  <a:srgbClr val="002060"/>
                </a:solidFill>
                <a:ea typeface="+mj-ea"/>
                <a:cs typeface="+mj-cs"/>
              </a:rPr>
              <a:t>projektnih</a:t>
            </a:r>
            <a:r>
              <a:rPr lang="en-US" sz="4000" kern="1200">
                <a:solidFill>
                  <a:srgbClr val="002060"/>
                </a:solidFill>
                <a:ea typeface="+mj-ea"/>
                <a:cs typeface="+mj-cs"/>
              </a:rPr>
              <a:t> </a:t>
            </a:r>
            <a:r>
              <a:rPr lang="en-US" sz="4000" kern="1200" err="1">
                <a:solidFill>
                  <a:srgbClr val="002060"/>
                </a:solidFill>
                <a:ea typeface="+mj-ea"/>
                <a:cs typeface="+mj-cs"/>
              </a:rPr>
              <a:t>prijava</a:t>
            </a:r>
            <a:r>
              <a:rPr lang="en-US" sz="4000" kern="1200">
                <a:solidFill>
                  <a:srgbClr val="002060"/>
                </a:solidFill>
                <a:ea typeface="+mj-ea"/>
                <a:cs typeface="+mj-cs"/>
              </a:rPr>
              <a:t> </a:t>
            </a:r>
            <a:r>
              <a:rPr lang="en-US" sz="4000" kern="1200" err="1">
                <a:solidFill>
                  <a:srgbClr val="002060"/>
                </a:solidFill>
                <a:ea typeface="+mj-ea"/>
                <a:cs typeface="+mj-cs"/>
              </a:rPr>
              <a:t>i</a:t>
            </a:r>
            <a:r>
              <a:rPr lang="en-US" sz="4000" kern="1200">
                <a:solidFill>
                  <a:srgbClr val="002060"/>
                </a:solidFill>
                <a:ea typeface="+mj-ea"/>
                <a:cs typeface="+mj-cs"/>
              </a:rPr>
              <a:t> </a:t>
            </a:r>
            <a:r>
              <a:rPr lang="en-US" sz="4000" kern="1200" err="1">
                <a:solidFill>
                  <a:srgbClr val="002060"/>
                </a:solidFill>
                <a:ea typeface="+mj-ea"/>
                <a:cs typeface="+mj-cs"/>
              </a:rPr>
              <a:t>potpora</a:t>
            </a:r>
            <a:r>
              <a:rPr lang="en-US" sz="4000" kern="1200">
                <a:solidFill>
                  <a:srgbClr val="002060"/>
                </a:solidFill>
                <a:ea typeface="+mj-ea"/>
                <a:cs typeface="+mj-cs"/>
              </a:rPr>
              <a:t> po </a:t>
            </a:r>
            <a:r>
              <a:rPr lang="en-US" sz="4000" kern="1200" err="1">
                <a:solidFill>
                  <a:srgbClr val="002060"/>
                </a:solidFill>
                <a:ea typeface="+mj-ea"/>
                <a:cs typeface="+mj-cs"/>
              </a:rPr>
              <a:t>prijavitelju</a:t>
            </a:r>
            <a:endParaRPr lang="en-US" sz="4000" kern="1200">
              <a:solidFill>
                <a:srgbClr val="002060"/>
              </a:solidFill>
              <a:ea typeface="+mj-ea"/>
              <a:cs typeface="+mj-cs"/>
            </a:endParaRPr>
          </a:p>
        </p:txBody>
      </p:sp>
      <p:sp>
        <p:nvSpPr>
          <p:cNvPr id="3" name="TextBox 2">
            <a:extLst>
              <a:ext uri="{FF2B5EF4-FFF2-40B4-BE49-F238E27FC236}">
                <a16:creationId xmlns:a16="http://schemas.microsoft.com/office/drawing/2014/main" id="{E1CCD112-F45B-8E68-8750-047139ED8222}"/>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98" name="TextBox 4">
            <a:extLst>
              <a:ext uri="{FF2B5EF4-FFF2-40B4-BE49-F238E27FC236}">
                <a16:creationId xmlns:a16="http://schemas.microsoft.com/office/drawing/2014/main" id="{9B2D7867-E44D-DFFC-247D-BADE442A9C4C}"/>
              </a:ext>
            </a:extLst>
          </p:cNvPr>
          <p:cNvGraphicFramePr/>
          <p:nvPr>
            <p:extLst>
              <p:ext uri="{D42A27DB-BD31-4B8C-83A1-F6EECF244321}">
                <p14:modId xmlns:p14="http://schemas.microsoft.com/office/powerpoint/2010/main" val="813160365"/>
              </p:ext>
            </p:extLst>
          </p:nvPr>
        </p:nvGraphicFramePr>
        <p:xfrm>
          <a:off x="386862" y="1198511"/>
          <a:ext cx="11185023" cy="5106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58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D56E-9794-13A0-76B8-F7597239EB7A}"/>
              </a:ext>
            </a:extLst>
          </p:cNvPr>
          <p:cNvSpPr>
            <a:spLocks noGrp="1"/>
          </p:cNvSpPr>
          <p:nvPr>
            <p:ph type="title"/>
          </p:nvPr>
        </p:nvSpPr>
        <p:spPr>
          <a:xfrm>
            <a:off x="674744" y="124473"/>
            <a:ext cx="8947522" cy="1400530"/>
          </a:xfrm>
        </p:spPr>
        <p:txBody>
          <a:bodyPr anchor="ctr">
            <a:normAutofit/>
          </a:bodyPr>
          <a:lstStyle/>
          <a:p>
            <a:r>
              <a:rPr lang="en-US" sz="3200" kern="1200" err="1">
                <a:solidFill>
                  <a:srgbClr val="002060"/>
                </a:solidFill>
                <a:latin typeface="+mn-lt"/>
              </a:rPr>
              <a:t>Postupak</a:t>
            </a:r>
            <a:r>
              <a:rPr lang="en-US" sz="3200" kern="1200">
                <a:solidFill>
                  <a:srgbClr val="002060"/>
                </a:solidFill>
                <a:latin typeface="+mn-lt"/>
              </a:rPr>
              <a:t> </a:t>
            </a:r>
            <a:r>
              <a:rPr lang="en-US" sz="3200" kern="1200" err="1">
                <a:solidFill>
                  <a:srgbClr val="002060"/>
                </a:solidFill>
                <a:latin typeface="+mn-lt"/>
              </a:rPr>
              <a:t>dodjele</a:t>
            </a:r>
            <a:br>
              <a:rPr lang="en-US" sz="3200" kern="1200">
                <a:solidFill>
                  <a:srgbClr val="002060"/>
                </a:solidFill>
                <a:latin typeface="Century Gothic" panose="020B0502020202020204" pitchFamily="34" charset="0"/>
              </a:rPr>
            </a:br>
            <a:endParaRPr lang="en-US" sz="3200">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809E089-A4DA-22DA-30AD-63CC14389823}"/>
              </a:ext>
            </a:extLst>
          </p:cNvPr>
          <p:cNvSpPr>
            <a:spLocks noGrp="1"/>
          </p:cNvSpPr>
          <p:nvPr>
            <p:ph idx="1"/>
          </p:nvPr>
        </p:nvSpPr>
        <p:spPr>
          <a:xfrm>
            <a:off x="515815" y="1344674"/>
            <a:ext cx="11001441" cy="5148245"/>
          </a:xfrm>
        </p:spPr>
        <p:txBody>
          <a:bodyPr>
            <a:noAutofit/>
          </a:bodyPr>
          <a:lstStyle/>
          <a:p>
            <a:pPr marL="0" indent="0">
              <a:buNone/>
            </a:pPr>
            <a:r>
              <a:rPr lang="hr-HR" sz="2000">
                <a:solidFill>
                  <a:schemeClr val="tx2">
                    <a:lumMod val="90000"/>
                    <a:lumOff val="10000"/>
                  </a:schemeClr>
                </a:solidFill>
                <a:effectLst/>
                <a:ea typeface="Yu Mincho" panose="02020400000000000000" pitchFamily="18" charset="-128"/>
                <a:cs typeface="Arial" panose="020B0604020202020204" pitchFamily="34" charset="0"/>
              </a:rPr>
              <a:t>Postupak </a:t>
            </a:r>
            <a:r>
              <a:rPr lang="hr-HR" sz="2000">
                <a:solidFill>
                  <a:schemeClr val="tx2">
                    <a:lumMod val="90000"/>
                    <a:lumOff val="10000"/>
                  </a:schemeClr>
                </a:solidFill>
                <a:effectLst/>
                <a:ea typeface="Yu Mincho" panose="02020400000000000000" pitchFamily="18" charset="-128"/>
              </a:rPr>
              <a:t>dodjele </a:t>
            </a:r>
            <a:r>
              <a:rPr lang="hr-HR" sz="2000">
                <a:solidFill>
                  <a:schemeClr val="tx2">
                    <a:lumMod val="90000"/>
                    <a:lumOff val="10000"/>
                  </a:schemeClr>
                </a:solidFill>
                <a:effectLst/>
                <a:ea typeface="Yu Mincho" panose="02020400000000000000" pitchFamily="18" charset="-128"/>
                <a:cs typeface="Arial" panose="020B0604020202020204" pitchFamily="34" charset="0"/>
              </a:rPr>
              <a:t>se sastoji od </a:t>
            </a:r>
            <a:r>
              <a:rPr lang="hr-HR" sz="2000">
                <a:solidFill>
                  <a:schemeClr val="tx2">
                    <a:lumMod val="90000"/>
                    <a:lumOff val="10000"/>
                  </a:schemeClr>
                </a:solidFill>
                <a:effectLst/>
                <a:ea typeface="Yu Mincho" panose="02020400000000000000" pitchFamily="18" charset="-128"/>
              </a:rPr>
              <a:t>jedinstvene </a:t>
            </a:r>
            <a:r>
              <a:rPr lang="hr-HR" sz="2000">
                <a:solidFill>
                  <a:schemeClr val="tx2">
                    <a:lumMod val="90000"/>
                    <a:lumOff val="10000"/>
                  </a:schemeClr>
                </a:solidFill>
                <a:effectLst/>
                <a:ea typeface="Yu Mincho" panose="02020400000000000000" pitchFamily="18" charset="-128"/>
                <a:cs typeface="Arial" panose="020B0604020202020204" pitchFamily="34" charset="0"/>
              </a:rPr>
              <a:t>faze </a:t>
            </a:r>
            <a:r>
              <a:rPr lang="hr-HR" sz="2000">
                <a:solidFill>
                  <a:schemeClr val="tx2">
                    <a:lumMod val="90000"/>
                    <a:lumOff val="10000"/>
                  </a:schemeClr>
                </a:solidFill>
                <a:effectLst/>
                <a:ea typeface="Yu Mincho" panose="02020400000000000000" pitchFamily="18" charset="-128"/>
              </a:rPr>
              <a:t>sa sljedećim aktivnostima</a:t>
            </a:r>
            <a:endParaRPr lang="en-GB" sz="2000">
              <a:solidFill>
                <a:schemeClr val="tx2">
                  <a:lumMod val="90000"/>
                  <a:lumOff val="10000"/>
                </a:schemeClr>
              </a:solidFill>
              <a:ea typeface="Yu Mincho" panose="02020400000000000000" pitchFamily="18" charset="-128"/>
            </a:endParaRPr>
          </a:p>
          <a:p>
            <a:pPr>
              <a:buClr>
                <a:schemeClr val="accent4">
                  <a:lumMod val="50000"/>
                </a:schemeClr>
              </a:buClr>
              <a:buFont typeface="Wingdings" panose="05000000000000000000" pitchFamily="2" charset="2"/>
              <a:buChar char="§"/>
            </a:pPr>
            <a:r>
              <a:rPr lang="en-US" sz="2000">
                <a:solidFill>
                  <a:schemeClr val="tx2">
                    <a:lumMod val="90000"/>
                    <a:lumOff val="10000"/>
                  </a:schemeClr>
                </a:solidFill>
                <a:ea typeface="Yu Mincho" panose="02020400000000000000" pitchFamily="18" charset="-128"/>
                <a:cs typeface="Arial" panose="020B0604020202020204" pitchFamily="34" charset="0"/>
              </a:rPr>
              <a:t>P</a:t>
            </a:r>
            <a:r>
              <a:rPr lang="hr-HR" sz="2000" err="1">
                <a:solidFill>
                  <a:schemeClr val="tx2">
                    <a:lumMod val="90000"/>
                    <a:lumOff val="10000"/>
                  </a:schemeClr>
                </a:solidFill>
                <a:effectLst/>
                <a:ea typeface="Yu Mincho" panose="02020400000000000000" pitchFamily="18" charset="-128"/>
                <a:cs typeface="Arial" panose="020B0604020202020204" pitchFamily="34" charset="0"/>
              </a:rPr>
              <a:t>rovjera</a:t>
            </a:r>
            <a:r>
              <a:rPr lang="hr-HR" sz="2000">
                <a:solidFill>
                  <a:schemeClr val="tx2">
                    <a:lumMod val="90000"/>
                    <a:lumOff val="10000"/>
                  </a:schemeClr>
                </a:solidFill>
                <a:effectLst/>
                <a:ea typeface="Yu Mincho" panose="02020400000000000000" pitchFamily="18" charset="-128"/>
                <a:cs typeface="Arial" panose="020B0604020202020204" pitchFamily="34" charset="0"/>
              </a:rPr>
              <a:t> prihvatljivosti prijavitelja, projekta, aktivnosti, troškova te uvjeta koje mora ispunjavati pružatelj usluge </a:t>
            </a:r>
            <a:endParaRPr lang="en-US" sz="2000">
              <a:solidFill>
                <a:schemeClr val="tx2">
                  <a:lumMod val="90000"/>
                  <a:lumOff val="10000"/>
                </a:schemeClr>
              </a:solidFill>
              <a:effectLst/>
              <a:ea typeface="Yu Mincho" panose="02020400000000000000" pitchFamily="18" charset="-128"/>
              <a:cs typeface="Arial" panose="020B0604020202020204" pitchFamily="34" charset="0"/>
            </a:endParaRPr>
          </a:p>
          <a:p>
            <a:pPr>
              <a:buClr>
                <a:schemeClr val="accent4">
                  <a:lumMod val="50000"/>
                </a:schemeClr>
              </a:buClr>
              <a:buFont typeface="Wingdings" panose="05000000000000000000" pitchFamily="2" charset="2"/>
              <a:buChar char="§"/>
            </a:pPr>
            <a:r>
              <a:rPr lang="hr-HR" altLang="sr-Latn-RS" sz="2000">
                <a:solidFill>
                  <a:schemeClr val="tx2">
                    <a:lumMod val="90000"/>
                    <a:lumOff val="10000"/>
                  </a:schemeClr>
                </a:solidFill>
              </a:rPr>
              <a:t>Trajanje postupka: </a:t>
            </a:r>
            <a:r>
              <a:rPr lang="en-US" altLang="sr-Latn-RS" sz="2000">
                <a:solidFill>
                  <a:schemeClr val="tx2">
                    <a:lumMod val="90000"/>
                    <a:lumOff val="10000"/>
                  </a:schemeClr>
                </a:solidFill>
              </a:rPr>
              <a:t>30</a:t>
            </a:r>
            <a:r>
              <a:rPr lang="hr-HR" altLang="sr-Latn-RS" sz="2000">
                <a:solidFill>
                  <a:schemeClr val="tx2">
                    <a:lumMod val="90000"/>
                    <a:lumOff val="10000"/>
                  </a:schemeClr>
                </a:solidFill>
              </a:rPr>
              <a:t> radnih dana</a:t>
            </a:r>
            <a:endParaRPr lang="en-US" altLang="sr-Latn-RS" sz="2000">
              <a:solidFill>
                <a:schemeClr val="tx2">
                  <a:lumMod val="90000"/>
                  <a:lumOff val="10000"/>
                </a:schemeClr>
              </a:solidFill>
            </a:endParaRPr>
          </a:p>
          <a:p>
            <a:pPr>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PT2 u roku od pet radnih dana od dovršetka provjere prihvatljivosti, obavještava prijavitelja o statusu projektnog prijedloga</a:t>
            </a:r>
            <a:endParaRPr lang="en-US" sz="2000">
              <a:solidFill>
                <a:schemeClr val="tx2">
                  <a:lumMod val="90000"/>
                  <a:lumOff val="10000"/>
                </a:schemeClr>
              </a:solidFill>
              <a:effectLst/>
              <a:ea typeface="Yu Mincho" panose="02020400000000000000" pitchFamily="18" charset="-128"/>
              <a:cs typeface="Times New Roman" panose="02020603050405020304" pitchFamily="18" charset="0"/>
            </a:endParaRPr>
          </a:p>
          <a:p>
            <a:pPr algn="just">
              <a:buClr>
                <a:schemeClr val="accent4">
                  <a:lumMod val="50000"/>
                </a:schemeClr>
              </a:buClr>
              <a:buFont typeface="Wingdings" panose="05000000000000000000" pitchFamily="2" charset="2"/>
              <a:buChar char="§"/>
            </a:pPr>
            <a:r>
              <a:rPr lang="hr-HR" sz="2000" spc="-5">
                <a:solidFill>
                  <a:schemeClr val="tx2">
                    <a:lumMod val="90000"/>
                    <a:lumOff val="10000"/>
                  </a:schemeClr>
                </a:solidFill>
                <a:effectLst/>
                <a:ea typeface="Yu Mincho" panose="02020400000000000000" pitchFamily="18" charset="-128"/>
                <a:cs typeface="Arial" panose="020B0604020202020204" pitchFamily="34" charset="0"/>
              </a:rPr>
              <a:t>Projektni prijedlozi se obrađuju i ocjenjuju prema redoslijedu po kojem su zaprimljeni, a istim redoslijedom se dodjeljuju vaučeri</a:t>
            </a:r>
            <a:endParaRPr lang="en-US" sz="2000" spc="-5">
              <a:solidFill>
                <a:schemeClr val="tx2">
                  <a:lumMod val="90000"/>
                  <a:lumOff val="10000"/>
                </a:schemeClr>
              </a:solidFill>
              <a:effectLst/>
              <a:ea typeface="Yu Mincho" panose="02020400000000000000" pitchFamily="18" charset="-128"/>
              <a:cs typeface="Arial" panose="020B0604020202020204" pitchFamily="34" charset="0"/>
            </a:endParaRPr>
          </a:p>
          <a:p>
            <a:pPr algn="just">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Postupak dodjele se provodi primjenom </a:t>
            </a:r>
            <a:r>
              <a:rPr lang="hr-HR" sz="2000" i="1">
                <a:solidFill>
                  <a:schemeClr val="tx2">
                    <a:lumMod val="90000"/>
                    <a:lumOff val="10000"/>
                  </a:schemeClr>
                </a:solidFill>
                <a:effectLst/>
                <a:ea typeface="Yu Mincho" panose="02020400000000000000" pitchFamily="18" charset="-128"/>
                <a:cs typeface="Times New Roman" panose="02020603050405020304" pitchFamily="18" charset="0"/>
              </a:rPr>
              <a:t>Priloga 2. Postupak odabira projekata</a:t>
            </a:r>
            <a:r>
              <a:rPr lang="hr-HR" sz="2000">
                <a:solidFill>
                  <a:schemeClr val="tx2">
                    <a:lumMod val="90000"/>
                    <a:lumOff val="10000"/>
                  </a:schemeClr>
                </a:solidFill>
                <a:effectLst/>
                <a:ea typeface="Yu Mincho" panose="02020400000000000000" pitchFamily="18" charset="-128"/>
                <a:cs typeface="Times New Roman" panose="02020603050405020304" pitchFamily="18" charset="0"/>
              </a:rPr>
              <a:t> koji sadrži kontrolnu listu </a:t>
            </a:r>
            <a:r>
              <a:rPr lang="en-US" sz="2000">
                <a:solidFill>
                  <a:schemeClr val="tx2">
                    <a:lumMod val="90000"/>
                    <a:lumOff val="10000"/>
                  </a:schemeClr>
                </a:solidFill>
                <a:effectLst/>
                <a:ea typeface="Yu Mincho" panose="02020400000000000000" pitchFamily="18" charset="-128"/>
                <a:cs typeface="Times New Roman" panose="02020603050405020304" pitchFamily="18" charset="0"/>
              </a:rPr>
              <a:t>za </a:t>
            </a:r>
            <a:r>
              <a:rPr lang="en-US" sz="2000" err="1">
                <a:solidFill>
                  <a:schemeClr val="tx2">
                    <a:lumMod val="90000"/>
                    <a:lumOff val="10000"/>
                  </a:schemeClr>
                </a:solidFill>
                <a:effectLst/>
                <a:ea typeface="Yu Mincho" panose="02020400000000000000" pitchFamily="18" charset="-128"/>
                <a:cs typeface="Times New Roman" panose="02020603050405020304" pitchFamily="18" charset="0"/>
              </a:rPr>
              <a:t>provjeru</a:t>
            </a:r>
            <a:endParaRPr lang="en-GB" sz="2000">
              <a:solidFill>
                <a:schemeClr val="tx2">
                  <a:lumMod val="90000"/>
                  <a:lumOff val="10000"/>
                </a:schemeClr>
              </a:solidFill>
              <a:ea typeface="Yu Mincho" panose="02020400000000000000" pitchFamily="18" charset="-128"/>
              <a:cs typeface="Times New Roman" panose="02020603050405020304" pitchFamily="18" charset="0"/>
            </a:endParaRPr>
          </a:p>
          <a:p>
            <a:pPr algn="just">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Arial" panose="020B0604020202020204" pitchFamily="34" charset="0"/>
              </a:rPr>
              <a:t>Provjera se vrši putem „DA/NE“ pitanja</a:t>
            </a:r>
            <a:endParaRPr lang="en-GB" sz="2000">
              <a:solidFill>
                <a:schemeClr val="tx2">
                  <a:lumMod val="90000"/>
                  <a:lumOff val="10000"/>
                </a:schemeClr>
              </a:solidFill>
              <a:effectLst/>
              <a:ea typeface="Yu Mincho" panose="02020400000000000000" pitchFamily="18" charset="-128"/>
              <a:cs typeface="Arial" panose="020B0604020202020204" pitchFamily="34" charset="0"/>
            </a:endParaRPr>
          </a:p>
          <a:p>
            <a:pPr algn="just">
              <a:buClr>
                <a:schemeClr val="accent4">
                  <a:lumMod val="50000"/>
                </a:schemeClr>
              </a:buClr>
              <a:buFont typeface="Wingdings" panose="05000000000000000000" pitchFamily="2" charset="2"/>
              <a:buChar char="§"/>
            </a:pPr>
            <a:r>
              <a:rPr lang="hr-HR" sz="2000">
                <a:solidFill>
                  <a:schemeClr val="tx2">
                    <a:lumMod val="90000"/>
                    <a:lumOff val="10000"/>
                  </a:schemeClr>
                </a:solidFill>
                <a:effectLst/>
                <a:ea typeface="Yu Mincho" panose="02020400000000000000" pitchFamily="18" charset="-128"/>
                <a:cs typeface="Arial" panose="020B0604020202020204" pitchFamily="34" charset="0"/>
              </a:rPr>
              <a:t>Nakon završetka postupka dodjele i obavještavanja prijavitelja o prihvatljivosti njegove prijave, pristupa se izdavanju vaučera</a:t>
            </a:r>
            <a:endParaRPr lang="en-GB" sz="2000">
              <a:solidFill>
                <a:schemeClr val="tx2">
                  <a:lumMod val="90000"/>
                  <a:lumOff val="10000"/>
                </a:schemeClr>
              </a:solidFill>
              <a:effectLst/>
              <a:ea typeface="Yu Mincho" panose="02020400000000000000" pitchFamily="18" charset="-128"/>
              <a:cs typeface="Arial" panose="020B0604020202020204" pitchFamily="34" charset="0"/>
            </a:endParaRPr>
          </a:p>
          <a:p>
            <a:pPr>
              <a:buClr>
                <a:schemeClr val="accent4">
                  <a:lumMod val="50000"/>
                </a:schemeClr>
              </a:buClr>
            </a:pPr>
            <a:endParaRPr lang="en-GB" sz="2000">
              <a:effectLst/>
              <a:latin typeface="Century Gothic" panose="020B0502020202020204" pitchFamily="34" charset="0"/>
              <a:ea typeface="Yu Mincho" panose="02020400000000000000" pitchFamily="18" charset="-128"/>
              <a:cs typeface="Arial" panose="020B0604020202020204" pitchFamily="34" charset="0"/>
            </a:endParaRPr>
          </a:p>
          <a:p>
            <a:pPr marL="0" indent="0">
              <a:buNone/>
            </a:pPr>
            <a:endParaRPr lang="en-US" sz="2000">
              <a:latin typeface="Century Gothic" panose="020B0502020202020204" pitchFamily="34" charset="0"/>
            </a:endParaRPr>
          </a:p>
        </p:txBody>
      </p:sp>
    </p:spTree>
    <p:extLst>
      <p:ext uri="{BB962C8B-B14F-4D97-AF65-F5344CB8AC3E}">
        <p14:creationId xmlns:p14="http://schemas.microsoft.com/office/powerpoint/2010/main" val="280681717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112-F45B-8E68-8750-047139ED8222}"/>
              </a:ext>
            </a:extLst>
          </p:cNvPr>
          <p:cNvSpPr txBox="1"/>
          <p:nvPr/>
        </p:nvSpPr>
        <p:spPr>
          <a:xfrm>
            <a:off x="445478" y="-29578"/>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err="1">
                <a:solidFill>
                  <a:srgbClr val="002060"/>
                </a:solidFill>
                <a:ea typeface="+mj-ea"/>
                <a:cs typeface="+mj-cs"/>
              </a:rPr>
              <a:t>Izdavanje</a:t>
            </a:r>
            <a:r>
              <a:rPr lang="en-US" sz="3200" kern="1200">
                <a:solidFill>
                  <a:srgbClr val="002060"/>
                </a:solidFill>
                <a:ea typeface="+mj-ea"/>
                <a:cs typeface="+mj-cs"/>
              </a:rPr>
              <a:t> </a:t>
            </a:r>
            <a:r>
              <a:rPr lang="en-US" sz="3200" kern="1200" err="1">
                <a:solidFill>
                  <a:srgbClr val="002060"/>
                </a:solidFill>
                <a:ea typeface="+mj-ea"/>
                <a:cs typeface="+mj-cs"/>
              </a:rPr>
              <a:t>vaučera</a:t>
            </a:r>
            <a:endParaRPr lang="en-US" sz="3200" kern="1200">
              <a:solidFill>
                <a:srgbClr val="002060"/>
              </a:solidFill>
              <a:ea typeface="+mj-ea"/>
              <a:cs typeface="+mj-cs"/>
            </a:endParaRPr>
          </a:p>
        </p:txBody>
      </p:sp>
      <p:graphicFrame>
        <p:nvGraphicFramePr>
          <p:cNvPr id="96" name="Content Placeholder 5">
            <a:extLst>
              <a:ext uri="{FF2B5EF4-FFF2-40B4-BE49-F238E27FC236}">
                <a16:creationId xmlns:a16="http://schemas.microsoft.com/office/drawing/2014/main" id="{E516C9EB-0614-1C88-0431-E3A30C180462}"/>
              </a:ext>
            </a:extLst>
          </p:cNvPr>
          <p:cNvGraphicFramePr>
            <a:graphicFrameLocks noGrp="1"/>
          </p:cNvGraphicFramePr>
          <p:nvPr>
            <p:ph idx="1"/>
            <p:extLst>
              <p:ext uri="{D42A27DB-BD31-4B8C-83A1-F6EECF244321}">
                <p14:modId xmlns:p14="http://schemas.microsoft.com/office/powerpoint/2010/main" val="2050864533"/>
              </p:ext>
            </p:extLst>
          </p:nvPr>
        </p:nvGraphicFramePr>
        <p:xfrm>
          <a:off x="551219" y="809980"/>
          <a:ext cx="10657218" cy="260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0211EA-7A26-45D9-537B-9C08D03310C7}"/>
              </a:ext>
            </a:extLst>
          </p:cNvPr>
          <p:cNvSpPr txBox="1"/>
          <p:nvPr/>
        </p:nvSpPr>
        <p:spPr>
          <a:xfrm>
            <a:off x="1506415" y="3701020"/>
            <a:ext cx="9179170"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GB" sz="1800">
                <a:effectLst/>
                <a:ea typeface="Yu Mincho" panose="02020400000000000000" pitchFamily="18" charset="-128"/>
                <a:cs typeface="Arial" panose="020B0604020202020204" pitchFamily="34" charset="0"/>
              </a:rPr>
              <a:t>* </a:t>
            </a:r>
            <a:r>
              <a:rPr lang="hr-HR" sz="1800">
                <a:effectLst/>
                <a:ea typeface="Yu Mincho" panose="02020400000000000000" pitchFamily="18" charset="-128"/>
                <a:cs typeface="Arial" panose="020B0604020202020204" pitchFamily="34" charset="0"/>
              </a:rPr>
              <a:t>Prije izdavanja Vaučera prijavitelj je na zahtjev PT1 dužan dostaviti</a:t>
            </a:r>
            <a:r>
              <a:rPr lang="en-GB" sz="1800">
                <a:effectLst/>
                <a:ea typeface="Yu Mincho" panose="02020400000000000000" pitchFamily="18" charset="-128"/>
                <a:cs typeface="Arial" panose="020B0604020202020204" pitchFamily="34" charset="0"/>
              </a:rPr>
              <a:t> p</a:t>
            </a:r>
            <a:r>
              <a:rPr lang="hr-HR" sz="1800" err="1">
                <a:effectLst/>
                <a:ea typeface="Yu Mincho" panose="02020400000000000000" pitchFamily="18" charset="-128"/>
              </a:rPr>
              <a:t>otvrdu</a:t>
            </a:r>
            <a:r>
              <a:rPr lang="hr-HR" sz="1800">
                <a:effectLst/>
                <a:ea typeface="Yu Mincho" panose="02020400000000000000" pitchFamily="18" charset="-128"/>
              </a:rPr>
              <a:t> Porezne uprave da je ispunio obveze</a:t>
            </a:r>
            <a:endParaRPr lang="en-GB" sz="1800">
              <a:effectLs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943FBBD2-4998-6063-9A9C-E8C60AA6AF33}"/>
              </a:ext>
            </a:extLst>
          </p:cNvPr>
          <p:cNvSpPr txBox="1"/>
          <p:nvPr/>
        </p:nvSpPr>
        <p:spPr>
          <a:xfrm>
            <a:off x="2212166" y="4550858"/>
            <a:ext cx="7896622" cy="400110"/>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hr-HR" sz="2000">
                <a:solidFill>
                  <a:srgbClr val="002060"/>
                </a:solidFill>
                <a:effectLst/>
                <a:ea typeface="Yu Mincho" panose="02020400000000000000" pitchFamily="18" charset="-128"/>
              </a:rPr>
              <a:t>Vaučer se izdaje u tri istovjetna primjerka</a:t>
            </a:r>
            <a:r>
              <a:rPr lang="en-GB" sz="2000">
                <a:solidFill>
                  <a:srgbClr val="002060"/>
                </a:solidFill>
                <a:effectLst/>
                <a:ea typeface="Yu Mincho" panose="02020400000000000000" pitchFamily="18" charset="-128"/>
              </a:rPr>
              <a:t>:</a:t>
            </a:r>
            <a:r>
              <a:rPr lang="hr-HR" sz="2000">
                <a:solidFill>
                  <a:srgbClr val="002060"/>
                </a:solidFill>
                <a:effectLst/>
                <a:ea typeface="Yu Mincho" panose="02020400000000000000" pitchFamily="18" charset="-128"/>
              </a:rPr>
              <a:t> </a:t>
            </a:r>
            <a:r>
              <a:rPr lang="en-GB" sz="2000">
                <a:solidFill>
                  <a:srgbClr val="002060"/>
                </a:solidFill>
                <a:effectLst/>
                <a:ea typeface="Yu Mincho" panose="02020400000000000000" pitchFamily="18" charset="-128"/>
              </a:rPr>
              <a:t>1 -PT</a:t>
            </a:r>
            <a:r>
              <a:rPr lang="hr-HR" sz="2000">
                <a:solidFill>
                  <a:srgbClr val="002060"/>
                </a:solidFill>
                <a:effectLst/>
                <a:ea typeface="Yu Mincho" panose="02020400000000000000" pitchFamily="18" charset="-128"/>
              </a:rPr>
              <a:t>1, a </a:t>
            </a:r>
            <a:r>
              <a:rPr lang="en-GB" sz="2000">
                <a:solidFill>
                  <a:srgbClr val="002060"/>
                </a:solidFill>
                <a:effectLst/>
                <a:ea typeface="Yu Mincho" panose="02020400000000000000" pitchFamily="18" charset="-128"/>
              </a:rPr>
              <a:t>2 </a:t>
            </a:r>
            <a:r>
              <a:rPr lang="hr-HR" sz="2000">
                <a:solidFill>
                  <a:srgbClr val="002060"/>
                </a:solidFill>
                <a:effectLst/>
                <a:ea typeface="Yu Mincho" panose="02020400000000000000" pitchFamily="18" charset="-128"/>
              </a:rPr>
              <a:t>Korisniku</a:t>
            </a:r>
            <a:endParaRPr lang="en-GB" sz="2000">
              <a:solidFill>
                <a:srgbClr val="002060"/>
              </a:solidFill>
            </a:endParaRPr>
          </a:p>
        </p:txBody>
      </p:sp>
      <p:sp>
        <p:nvSpPr>
          <p:cNvPr id="6" name="TextBox 5">
            <a:extLst>
              <a:ext uri="{FF2B5EF4-FFF2-40B4-BE49-F238E27FC236}">
                <a16:creationId xmlns:a16="http://schemas.microsoft.com/office/drawing/2014/main" id="{86B35CC3-03F3-5053-7858-4D3350336C9C}"/>
              </a:ext>
            </a:extLst>
          </p:cNvPr>
          <p:cNvSpPr txBox="1"/>
          <p:nvPr/>
        </p:nvSpPr>
        <p:spPr>
          <a:xfrm>
            <a:off x="1232099" y="5065736"/>
            <a:ext cx="9976338" cy="6463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hr-HR" sz="1800">
                <a:solidFill>
                  <a:schemeClr val="bg1"/>
                </a:solidFill>
                <a:effectLst/>
                <a:ea typeface="Yu Mincho" panose="02020400000000000000" pitchFamily="18" charset="-128"/>
                <a:cs typeface="Times New Roman" panose="02020603050405020304" pitchFamily="18" charset="0"/>
              </a:rPr>
              <a:t>Vaučer se smatra izdanim u trenutku kada je </a:t>
            </a:r>
            <a:r>
              <a:rPr lang="hr-HR" sz="1800" b="1">
                <a:solidFill>
                  <a:schemeClr val="bg1"/>
                </a:solidFill>
                <a:effectLst/>
                <a:ea typeface="Yu Mincho" panose="02020400000000000000" pitchFamily="18" charset="-128"/>
                <a:cs typeface="Times New Roman" panose="02020603050405020304" pitchFamily="18" charset="0"/>
              </a:rPr>
              <a:t>potpisan od strane PT1 te zabilježen/odobren u informacijskom sustavu </a:t>
            </a:r>
            <a:r>
              <a:rPr lang="hr-HR" sz="1800" b="1" err="1">
                <a:solidFill>
                  <a:schemeClr val="bg1"/>
                </a:solidFill>
                <a:effectLst/>
                <a:ea typeface="Yu Mincho" panose="02020400000000000000" pitchFamily="18" charset="-128"/>
                <a:cs typeface="Times New Roman" panose="02020603050405020304" pitchFamily="18" charset="0"/>
              </a:rPr>
              <a:t>eKohezija</a:t>
            </a:r>
            <a:r>
              <a:rPr lang="hr-HR" sz="1800" b="1">
                <a:solidFill>
                  <a:schemeClr val="bg1"/>
                </a:solidFill>
                <a:effectLst/>
                <a:ea typeface="Yu Mincho" panose="02020400000000000000" pitchFamily="18" charset="-128"/>
                <a:cs typeface="Times New Roman" panose="02020603050405020304" pitchFamily="18" charset="0"/>
              </a:rPr>
              <a:t>.</a:t>
            </a:r>
            <a:endParaRPr lang="en-GB" b="1">
              <a:solidFill>
                <a:schemeClr val="bg1"/>
              </a:solidFill>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8CF7E7A3-5AD1-DF08-59E8-1EAD7A2C61EB}"/>
              </a:ext>
            </a:extLst>
          </p:cNvPr>
          <p:cNvCxnSpPr>
            <a:cxnSpLocks/>
          </p:cNvCxnSpPr>
          <p:nvPr/>
        </p:nvCxnSpPr>
        <p:spPr>
          <a:xfrm>
            <a:off x="5663656" y="4334336"/>
            <a:ext cx="432343" cy="229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73C23E-8FCA-1A24-8BA3-B897DBB40066}"/>
              </a:ext>
            </a:extLst>
          </p:cNvPr>
          <p:cNvCxnSpPr/>
          <p:nvPr/>
        </p:nvCxnSpPr>
        <p:spPr>
          <a:xfrm>
            <a:off x="6453085" y="5831933"/>
            <a:ext cx="0" cy="18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E75818-5C2B-7237-2CE9-EB5B1EDF8934}"/>
              </a:ext>
            </a:extLst>
          </p:cNvPr>
          <p:cNvSpPr txBox="1"/>
          <p:nvPr/>
        </p:nvSpPr>
        <p:spPr>
          <a:xfrm>
            <a:off x="2063263" y="6048020"/>
            <a:ext cx="7959968" cy="400110"/>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err="1">
                <a:solidFill>
                  <a:srgbClr val="002060"/>
                </a:solidFill>
                <a:effectLst/>
                <a:ea typeface="Yu Mincho" panose="02020400000000000000" pitchFamily="18" charset="-128"/>
              </a:rPr>
              <a:t>Provedba</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projekta</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može</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započeti</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nakon</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što</a:t>
            </a:r>
            <a:r>
              <a:rPr lang="en-GB" sz="2000" b="1">
                <a:solidFill>
                  <a:srgbClr val="002060"/>
                </a:solidFill>
                <a:effectLst/>
                <a:ea typeface="Yu Mincho" panose="02020400000000000000" pitchFamily="18" charset="-128"/>
              </a:rPr>
              <a:t> je </a:t>
            </a:r>
            <a:r>
              <a:rPr lang="en-GB" sz="2000" b="1" err="1">
                <a:solidFill>
                  <a:srgbClr val="002060"/>
                </a:solidFill>
                <a:effectLst/>
                <a:ea typeface="Yu Mincho" panose="02020400000000000000" pitchFamily="18" charset="-128"/>
              </a:rPr>
              <a:t>izdan</a:t>
            </a:r>
            <a:r>
              <a:rPr lang="en-GB" sz="2000" b="1">
                <a:solidFill>
                  <a:srgbClr val="002060"/>
                </a:solidFill>
                <a:effectLst/>
                <a:ea typeface="Yu Mincho" panose="02020400000000000000" pitchFamily="18" charset="-128"/>
              </a:rPr>
              <a:t> </a:t>
            </a:r>
            <a:r>
              <a:rPr lang="en-GB" sz="2000" b="1" err="1">
                <a:solidFill>
                  <a:srgbClr val="002060"/>
                </a:solidFill>
                <a:effectLst/>
                <a:ea typeface="Yu Mincho" panose="02020400000000000000" pitchFamily="18" charset="-128"/>
              </a:rPr>
              <a:t>vaučer</a:t>
            </a:r>
            <a:r>
              <a:rPr lang="en-GB" sz="2000" b="1">
                <a:solidFill>
                  <a:srgbClr val="002060"/>
                </a:solidFill>
                <a:effectLst/>
                <a:ea typeface="Yu Mincho" panose="02020400000000000000" pitchFamily="18" charset="-128"/>
              </a:rPr>
              <a:t>!!</a:t>
            </a:r>
            <a:endParaRPr lang="en-GB" sz="2000" b="1">
              <a:solidFill>
                <a:srgbClr val="002060"/>
              </a:solidFill>
            </a:endParaRPr>
          </a:p>
        </p:txBody>
      </p:sp>
    </p:spTree>
    <p:extLst>
      <p:ext uri="{BB962C8B-B14F-4D97-AF65-F5344CB8AC3E}">
        <p14:creationId xmlns:p14="http://schemas.microsoft.com/office/powerpoint/2010/main" val="209093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A36A-AB3C-7F3C-1F55-C9EBE850883E}"/>
              </a:ext>
            </a:extLst>
          </p:cNvPr>
          <p:cNvSpPr>
            <a:spLocks noGrp="1"/>
          </p:cNvSpPr>
          <p:nvPr>
            <p:ph type="title"/>
          </p:nvPr>
        </p:nvSpPr>
        <p:spPr>
          <a:xfrm>
            <a:off x="539262" y="452718"/>
            <a:ext cx="9511572" cy="1012667"/>
          </a:xfrm>
        </p:spPr>
        <p:txBody>
          <a:bodyPr anchor="ctr">
            <a:normAutofit fontScale="90000"/>
          </a:bodyPr>
          <a:lstStyle/>
          <a:p>
            <a:r>
              <a:rPr lang="en-US" err="1">
                <a:solidFill>
                  <a:srgbClr val="002060"/>
                </a:solidFill>
                <a:latin typeface="+mn-lt"/>
              </a:rPr>
              <a:t>Povlačenje</a:t>
            </a:r>
            <a:r>
              <a:rPr lang="en-US">
                <a:solidFill>
                  <a:srgbClr val="002060"/>
                </a:solidFill>
                <a:latin typeface="+mn-lt"/>
              </a:rPr>
              <a:t> </a:t>
            </a:r>
            <a:r>
              <a:rPr lang="en-US" err="1">
                <a:solidFill>
                  <a:srgbClr val="002060"/>
                </a:solidFill>
                <a:latin typeface="+mn-lt"/>
              </a:rPr>
              <a:t>projektnog</a:t>
            </a:r>
            <a:r>
              <a:rPr lang="en-US">
                <a:solidFill>
                  <a:srgbClr val="002060"/>
                </a:solidFill>
                <a:latin typeface="+mn-lt"/>
              </a:rPr>
              <a:t> </a:t>
            </a:r>
            <a:r>
              <a:rPr lang="en-US" err="1">
                <a:solidFill>
                  <a:srgbClr val="002060"/>
                </a:solidFill>
                <a:latin typeface="+mn-lt"/>
              </a:rPr>
              <a:t>prijedloga</a:t>
            </a:r>
            <a:br>
              <a:rPr lang="en-US">
                <a:solidFill>
                  <a:srgbClr val="002060"/>
                </a:solidFill>
                <a:latin typeface="Century Gothic" panose="020B0502020202020204" pitchFamily="34" charset="0"/>
              </a:rPr>
            </a:br>
            <a:endParaRPr lang="en-US">
              <a:solidFill>
                <a:srgbClr val="00206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B06C2157-79D8-C266-40D6-51426E250B0C}"/>
              </a:ext>
            </a:extLst>
          </p:cNvPr>
          <p:cNvSpPr>
            <a:spLocks noGrp="1"/>
          </p:cNvSpPr>
          <p:nvPr>
            <p:ph idx="1"/>
          </p:nvPr>
        </p:nvSpPr>
        <p:spPr>
          <a:xfrm>
            <a:off x="656492" y="1465386"/>
            <a:ext cx="10234246" cy="4783014"/>
          </a:xfrm>
        </p:spPr>
        <p:txBody>
          <a:bodyPr>
            <a:normAutofit/>
          </a:bodyPr>
          <a:lstStyle/>
          <a:p>
            <a:pPr>
              <a:buClr>
                <a:schemeClr val="accent4">
                  <a:lumMod val="50000"/>
                </a:schemeClr>
              </a:buClr>
            </a:pPr>
            <a:r>
              <a:rPr lang="hr-HR" sz="2400">
                <a:solidFill>
                  <a:schemeClr val="tx2">
                    <a:lumMod val="90000"/>
                    <a:lumOff val="10000"/>
                  </a:schemeClr>
                </a:solidFill>
                <a:effectLst/>
                <a:ea typeface="Yu Mincho" panose="02020400000000000000" pitchFamily="18" charset="-128"/>
                <a:cs typeface="Times New Roman" panose="02020603050405020304" pitchFamily="18" charset="0"/>
              </a:rPr>
              <a:t>Prijavitelj može povući svoj projektni prijedlog iz postupka dodjele do trenutka zabilježbe vaučera putem informacijskog sustava</a:t>
            </a:r>
            <a:endParaRPr lang="en-GB" sz="2400">
              <a:solidFill>
                <a:schemeClr val="tx2">
                  <a:lumMod val="90000"/>
                  <a:lumOff val="10000"/>
                </a:schemeClr>
              </a:solidFill>
              <a:effectLst/>
              <a:ea typeface="Yu Mincho" panose="02020400000000000000" pitchFamily="18" charset="-128"/>
              <a:cs typeface="Times New Roman" panose="02020603050405020304" pitchFamily="18" charset="0"/>
            </a:endParaRPr>
          </a:p>
          <a:p>
            <a:pPr>
              <a:buClr>
                <a:schemeClr val="accent4">
                  <a:lumMod val="50000"/>
                </a:schemeClr>
              </a:buClr>
            </a:pPr>
            <a:endParaRPr lang="en-GB" sz="2400">
              <a:solidFill>
                <a:schemeClr val="tx2">
                  <a:lumMod val="90000"/>
                  <a:lumOff val="10000"/>
                </a:schemeClr>
              </a:solidFill>
              <a:effectLst/>
              <a:ea typeface="Yu Mincho" panose="02020400000000000000" pitchFamily="18" charset="-128"/>
            </a:endParaRPr>
          </a:p>
          <a:p>
            <a:pPr>
              <a:buClr>
                <a:schemeClr val="accent4">
                  <a:lumMod val="50000"/>
                </a:schemeClr>
              </a:buClr>
            </a:pPr>
            <a:r>
              <a:rPr lang="hr-HR" sz="2400">
                <a:solidFill>
                  <a:schemeClr val="tx2">
                    <a:lumMod val="90000"/>
                    <a:lumOff val="10000"/>
                  </a:schemeClr>
                </a:solidFill>
                <a:effectLst/>
                <a:ea typeface="Yu Mincho" panose="02020400000000000000" pitchFamily="18" charset="-128"/>
                <a:cs typeface="Times New Roman" panose="02020603050405020304" pitchFamily="18" charset="0"/>
              </a:rPr>
              <a:t>Povlačenje projektnog prijedloga smatra se završetkom postupka dodjele, bez potrebe donošenja posebnog akta. </a:t>
            </a:r>
            <a:endParaRPr lang="en-GB" sz="2400">
              <a:solidFill>
                <a:schemeClr val="tx2">
                  <a:lumMod val="90000"/>
                  <a:lumOff val="10000"/>
                </a:schemeClr>
              </a:solidFill>
              <a:effectLst/>
              <a:ea typeface="Yu Mincho" panose="02020400000000000000" pitchFamily="18" charset="-128"/>
              <a:cs typeface="Times New Roman" panose="02020603050405020304" pitchFamily="18" charset="0"/>
            </a:endParaRPr>
          </a:p>
          <a:p>
            <a:pPr>
              <a:buClr>
                <a:schemeClr val="accent4">
                  <a:lumMod val="50000"/>
                </a:schemeClr>
              </a:buClr>
            </a:pPr>
            <a:endParaRPr lang="en-GB" sz="2400">
              <a:solidFill>
                <a:schemeClr val="tx2">
                  <a:lumMod val="90000"/>
                  <a:lumOff val="10000"/>
                </a:schemeClr>
              </a:solidFill>
              <a:ea typeface="Yu Mincho" panose="02020400000000000000" pitchFamily="18" charset="-128"/>
              <a:cs typeface="Times New Roman" panose="02020603050405020304" pitchFamily="18" charset="0"/>
            </a:endParaRPr>
          </a:p>
          <a:p>
            <a:pPr>
              <a:buClr>
                <a:schemeClr val="accent4">
                  <a:lumMod val="50000"/>
                </a:schemeClr>
              </a:buClr>
            </a:pPr>
            <a:r>
              <a:rPr lang="hr-HR" sz="2400">
                <a:solidFill>
                  <a:schemeClr val="tx2">
                    <a:lumMod val="90000"/>
                    <a:lumOff val="10000"/>
                  </a:schemeClr>
                </a:solidFill>
                <a:effectLst/>
                <a:ea typeface="Yu Mincho" panose="02020400000000000000" pitchFamily="18" charset="-128"/>
                <a:cs typeface="Times New Roman" panose="02020603050405020304" pitchFamily="18" charset="0"/>
              </a:rPr>
              <a:t>Nakon povlačenja jednog projektnog prijedloga, prijavitelj može podnijeti novi projektni prijedlog unutar roka za podnošenje projektnih prijedloga predviđenog ovim Pozivom. </a:t>
            </a:r>
            <a:endParaRPr lang="en-GB" sz="2400">
              <a:solidFill>
                <a:schemeClr val="tx2">
                  <a:lumMod val="90000"/>
                  <a:lumOff val="10000"/>
                </a:schemeClr>
              </a:solidFill>
              <a:effectLst/>
              <a:ea typeface="Yu Mincho" panose="02020400000000000000" pitchFamily="18" charset="-128"/>
            </a:endParaRPr>
          </a:p>
        </p:txBody>
      </p:sp>
    </p:spTree>
    <p:extLst>
      <p:ext uri="{BB962C8B-B14F-4D97-AF65-F5344CB8AC3E}">
        <p14:creationId xmlns:p14="http://schemas.microsoft.com/office/powerpoint/2010/main" val="52264335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98" name="Content Placeholder 4">
            <a:extLst>
              <a:ext uri="{FF2B5EF4-FFF2-40B4-BE49-F238E27FC236}">
                <a16:creationId xmlns:a16="http://schemas.microsoft.com/office/drawing/2014/main" id="{E0C411A1-2675-9CA9-833B-232EBCB5788F}"/>
              </a:ext>
            </a:extLst>
          </p:cNvPr>
          <p:cNvGraphicFramePr>
            <a:graphicFrameLocks noGrp="1"/>
          </p:cNvGraphicFramePr>
          <p:nvPr>
            <p:ph idx="1"/>
            <p:extLst>
              <p:ext uri="{D42A27DB-BD31-4B8C-83A1-F6EECF244321}">
                <p14:modId xmlns:p14="http://schemas.microsoft.com/office/powerpoint/2010/main" val="392148984"/>
              </p:ext>
            </p:extLst>
          </p:nvPr>
        </p:nvGraphicFramePr>
        <p:xfrm>
          <a:off x="390612" y="3383265"/>
          <a:ext cx="10876937" cy="258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033450A7-C1FA-B0E7-5B2C-7AFE44AC568C}"/>
              </a:ext>
            </a:extLst>
          </p:cNvPr>
          <p:cNvSpPr txBox="1"/>
          <p:nvPr/>
        </p:nvSpPr>
        <p:spPr>
          <a:xfrm>
            <a:off x="924450" y="451176"/>
            <a:ext cx="7580585" cy="584775"/>
          </a:xfrm>
          <a:prstGeom prst="rect">
            <a:avLst/>
          </a:prstGeom>
          <a:noFill/>
        </p:spPr>
        <p:txBody>
          <a:bodyPr wrap="square">
            <a:spAutoFit/>
          </a:bodyPr>
          <a:lstStyle/>
          <a:p>
            <a:r>
              <a:rPr lang="en-US" sz="3200">
                <a:solidFill>
                  <a:srgbClr val="002060"/>
                </a:solidFill>
              </a:rPr>
              <a:t>P</a:t>
            </a:r>
            <a:r>
              <a:rPr lang="hr-HR" sz="3200" err="1">
                <a:solidFill>
                  <a:srgbClr val="002060"/>
                </a:solidFill>
                <a:effectLst/>
              </a:rPr>
              <a:t>rovedb</a:t>
            </a:r>
            <a:r>
              <a:rPr lang="en-US" sz="3200">
                <a:solidFill>
                  <a:srgbClr val="002060"/>
                </a:solidFill>
                <a:effectLst/>
              </a:rPr>
              <a:t>a</a:t>
            </a:r>
            <a:r>
              <a:rPr lang="hr-HR" sz="3200">
                <a:solidFill>
                  <a:srgbClr val="002060"/>
                </a:solidFill>
                <a:effectLst/>
              </a:rPr>
              <a:t> projekta</a:t>
            </a:r>
            <a:endParaRPr lang="en-GB" sz="3200">
              <a:solidFill>
                <a:srgbClr val="002060"/>
              </a:solidFill>
              <a:effectLst/>
            </a:endParaRPr>
          </a:p>
        </p:txBody>
      </p:sp>
      <p:sp>
        <p:nvSpPr>
          <p:cNvPr id="6" name="TextBox 5">
            <a:extLst>
              <a:ext uri="{FF2B5EF4-FFF2-40B4-BE49-F238E27FC236}">
                <a16:creationId xmlns:a16="http://schemas.microsoft.com/office/drawing/2014/main" id="{F58FE3C2-C42C-8030-AB50-2B71C15FC8C9}"/>
              </a:ext>
            </a:extLst>
          </p:cNvPr>
          <p:cNvSpPr txBox="1"/>
          <p:nvPr/>
        </p:nvSpPr>
        <p:spPr>
          <a:xfrm>
            <a:off x="390612" y="1278584"/>
            <a:ext cx="10740012" cy="2083647"/>
          </a:xfrm>
          <a:prstGeom prst="rect">
            <a:avLst/>
          </a:prstGeom>
          <a:noFill/>
        </p:spPr>
        <p:txBody>
          <a:bodyPr wrap="square" rtlCol="0">
            <a:spAutoFit/>
          </a:bodyPr>
          <a:lstStyle/>
          <a:p>
            <a:pPr marL="228600" indent="-228600" algn="just">
              <a:lnSpc>
                <a:spcPct val="90000"/>
              </a:lnSpc>
              <a:spcBef>
                <a:spcPts val="1000"/>
              </a:spcBef>
              <a:buFont typeface="Arial" panose="020B0604020202020204" pitchFamily="34" charset="0"/>
              <a:buChar char="•"/>
              <a:defRPr/>
            </a:pPr>
            <a:r>
              <a:rPr lang="hr-HR" sz="2400">
                <a:solidFill>
                  <a:schemeClr val="tx2">
                    <a:lumMod val="90000"/>
                    <a:lumOff val="10000"/>
                  </a:schemeClr>
                </a:solidFill>
                <a:ea typeface="Yu Mincho" panose="02020400000000000000" pitchFamily="18" charset="-128"/>
                <a:cs typeface="Arial" panose="020B0604020202020204" pitchFamily="34" charset="0"/>
              </a:rPr>
              <a:t>Počet</a:t>
            </a:r>
            <a:r>
              <a:rPr lang="en-GB" sz="2400" err="1">
                <a:solidFill>
                  <a:schemeClr val="tx2">
                    <a:lumMod val="90000"/>
                    <a:lumOff val="10000"/>
                  </a:schemeClr>
                </a:solidFill>
                <a:ea typeface="Yu Mincho" panose="02020400000000000000" pitchFamily="18" charset="-128"/>
                <a:cs typeface="Arial" panose="020B0604020202020204" pitchFamily="34" charset="0"/>
              </a:rPr>
              <a:t>ak</a:t>
            </a:r>
            <a:r>
              <a:rPr lang="hr-HR" sz="2400">
                <a:solidFill>
                  <a:schemeClr val="tx2">
                    <a:lumMod val="90000"/>
                    <a:lumOff val="10000"/>
                  </a:schemeClr>
                </a:solidFill>
                <a:ea typeface="Yu Mincho" panose="02020400000000000000" pitchFamily="18" charset="-128"/>
                <a:cs typeface="Arial" panose="020B0604020202020204" pitchFamily="34" charset="0"/>
              </a:rPr>
              <a:t> provedbe projekta </a:t>
            </a:r>
            <a:r>
              <a:rPr lang="en-GB" sz="2400">
                <a:solidFill>
                  <a:schemeClr val="tx2">
                    <a:lumMod val="90000"/>
                    <a:lumOff val="10000"/>
                  </a:schemeClr>
                </a:solidFill>
                <a:ea typeface="Yu Mincho" panose="02020400000000000000" pitchFamily="18" charset="-128"/>
                <a:cs typeface="Arial" panose="020B0604020202020204" pitchFamily="34" charset="0"/>
              </a:rPr>
              <a:t>= </a:t>
            </a:r>
            <a:r>
              <a:rPr lang="hr-HR" sz="2400">
                <a:solidFill>
                  <a:schemeClr val="tx2">
                    <a:lumMod val="90000"/>
                    <a:lumOff val="10000"/>
                  </a:schemeClr>
                </a:solidFill>
                <a:ea typeface="Yu Mincho" panose="02020400000000000000" pitchFamily="18" charset="-128"/>
                <a:cs typeface="Arial" panose="020B0604020202020204" pitchFamily="34" charset="0"/>
              </a:rPr>
              <a:t>datum izdavanja vaučera</a:t>
            </a:r>
            <a:endParaRPr lang="en-US" sz="2400">
              <a:solidFill>
                <a:schemeClr val="tx2">
                  <a:lumMod val="90000"/>
                  <a:lumOff val="10000"/>
                </a:schemeClr>
              </a:solidFill>
              <a:ea typeface="Yu Mincho" panose="02020400000000000000" pitchFamily="18" charset="-128"/>
              <a:cs typeface="Arial" panose="020B0604020202020204" pitchFamily="34" charset="0"/>
            </a:endParaRPr>
          </a:p>
          <a:p>
            <a:pPr marL="228600" indent="-228600" algn="just">
              <a:lnSpc>
                <a:spcPct val="90000"/>
              </a:lnSpc>
              <a:spcBef>
                <a:spcPts val="1000"/>
              </a:spcBef>
              <a:buFont typeface="Arial" panose="020B0604020202020204" pitchFamily="34" charset="0"/>
              <a:buChar char="•"/>
              <a:defRPr/>
            </a:pPr>
            <a:endParaRPr lang="en-GB" sz="2400">
              <a:solidFill>
                <a:schemeClr val="tx2">
                  <a:lumMod val="90000"/>
                  <a:lumOff val="10000"/>
                </a:schemeClr>
              </a:solidFill>
              <a:ea typeface="Yu Mincho" panose="02020400000000000000" pitchFamily="18" charset="-128"/>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R</a:t>
            </a:r>
            <a:r>
              <a:rPr kumimoji="0" lang="hr-HR" sz="2400" i="0" u="none" strike="noStrike" kern="1200" cap="none" spc="0" normalizeH="0" baseline="0" noProof="0" err="1">
                <a:ln>
                  <a:noFill/>
                </a:ln>
                <a:solidFill>
                  <a:schemeClr val="tx2">
                    <a:lumMod val="90000"/>
                    <a:lumOff val="10000"/>
                  </a:schemeClr>
                </a:solidFill>
                <a:effectLst/>
                <a:uLnTx/>
                <a:uFillTx/>
                <a:ea typeface="Yu Mincho" panose="02020400000000000000" pitchFamily="18" charset="-128"/>
                <a:cs typeface="Arial" panose="020B0604020202020204" pitchFamily="34" charset="0"/>
              </a:rPr>
              <a:t>azdoblje</a:t>
            </a:r>
            <a:r>
              <a:rPr kumimoji="0" lang="hr-HR"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provedbe projekta </a:t>
            </a: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a:t>
            </a:r>
            <a:r>
              <a:rPr kumimoji="0" lang="hr-HR"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datum početka</a:t>
            </a: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a:t>
            </a:r>
            <a:r>
              <a:rPr kumimoji="0" lang="hr-HR" sz="2400" i="0" u="none" strike="noStrike" kern="1200" cap="none" spc="0" normalizeH="0" baseline="0">
                <a:ln>
                  <a:noFill/>
                </a:ln>
                <a:solidFill>
                  <a:schemeClr val="tx2">
                    <a:lumMod val="90000"/>
                    <a:lumOff val="10000"/>
                  </a:schemeClr>
                </a:solidFill>
                <a:effectLst/>
                <a:uLnTx/>
                <a:uFillTx/>
                <a:ea typeface="Yu Mincho" panose="02020400000000000000" pitchFamily="18" charset="-128"/>
                <a:cs typeface="Arial" panose="020B0604020202020204" pitchFamily="34" charset="0"/>
              </a:rPr>
              <a:t>izdavanje</a:t>
            </a: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a:t>
            </a:r>
            <a:r>
              <a:rPr kumimoji="0" lang="hr-HR" sz="2400" i="0" u="none" strike="noStrike" kern="1200" cap="none" spc="0" normalizeH="0" baseline="0">
                <a:ln>
                  <a:noFill/>
                </a:ln>
                <a:solidFill>
                  <a:schemeClr val="tx2">
                    <a:lumMod val="90000"/>
                    <a:lumOff val="10000"/>
                  </a:schemeClr>
                </a:solidFill>
                <a:effectLst/>
                <a:uLnTx/>
                <a:uFillTx/>
                <a:ea typeface="Yu Mincho" panose="02020400000000000000" pitchFamily="18" charset="-128"/>
                <a:cs typeface="Arial" panose="020B0604020202020204" pitchFamily="34" charset="0"/>
              </a:rPr>
              <a:t>vaučera</a:t>
            </a:r>
            <a:r>
              <a:rPr kumimoji="0" lang="en-GB"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a:t>
            </a:r>
            <a:r>
              <a:rPr kumimoji="0" lang="hr-HR" sz="2400"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Arial" panose="020B0604020202020204" pitchFamily="34" charset="0"/>
              </a:rPr>
              <a:t> i predviđenog završetka provedbe projekta</a:t>
            </a:r>
            <a:endParaRPr lang="en-GB" sz="2400" i="1">
              <a:solidFill>
                <a:schemeClr val="tx2">
                  <a:lumMod val="90000"/>
                  <a:lumOff val="10000"/>
                </a:schemeClr>
              </a:solidFill>
              <a:ea typeface="Yu Mincho" panose="02020400000000000000" pitchFamily="18" charset="-128"/>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i="0" u="none" strike="noStrike" kern="1200" cap="none" spc="0" normalizeH="0" baseline="0" noProof="0">
              <a:ln>
                <a:noFill/>
              </a:ln>
              <a:solidFill>
                <a:srgbClr val="002060"/>
              </a:solidFill>
              <a:effectLst/>
              <a:uLnTx/>
              <a:uFillTx/>
              <a:latin typeface="Century Gothic" panose="020B0502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0954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BCF2-52C6-6130-A541-66748544E97B}"/>
              </a:ext>
            </a:extLst>
          </p:cNvPr>
          <p:cNvSpPr>
            <a:spLocks noGrp="1"/>
          </p:cNvSpPr>
          <p:nvPr>
            <p:ph type="title"/>
          </p:nvPr>
        </p:nvSpPr>
        <p:spPr>
          <a:xfrm>
            <a:off x="504093" y="387984"/>
            <a:ext cx="10838606" cy="1016654"/>
          </a:xfrm>
        </p:spPr>
        <p:txBody>
          <a:bodyPr>
            <a:normAutofit fontScale="90000"/>
          </a:bodyPr>
          <a:lstStyle/>
          <a:p>
            <a:pPr>
              <a:lnSpc>
                <a:spcPct val="90000"/>
              </a:lnSpc>
            </a:pPr>
            <a:r>
              <a:rPr lang="en-GB" sz="2800">
                <a:solidFill>
                  <a:schemeClr val="tx2">
                    <a:lumMod val="90000"/>
                    <a:lumOff val="10000"/>
                  </a:schemeClr>
                </a:solidFill>
              </a:rPr>
              <a:t>Analiza </a:t>
            </a:r>
            <a:r>
              <a:rPr lang="en-GB" sz="2800" err="1">
                <a:solidFill>
                  <a:schemeClr val="tx2">
                    <a:lumMod val="90000"/>
                    <a:lumOff val="10000"/>
                  </a:schemeClr>
                </a:solidFill>
              </a:rPr>
              <a:t>poziva</a:t>
            </a:r>
            <a:r>
              <a:rPr lang="en-GB" sz="2800">
                <a:solidFill>
                  <a:schemeClr val="tx2">
                    <a:lumMod val="90000"/>
                    <a:lumOff val="10000"/>
                  </a:schemeClr>
                </a:solidFill>
              </a:rPr>
              <a:t> “</a:t>
            </a:r>
            <a:r>
              <a:rPr lang="en-GB" sz="2800" err="1">
                <a:solidFill>
                  <a:schemeClr val="tx2">
                    <a:lumMod val="90000"/>
                    <a:lumOff val="10000"/>
                  </a:schemeClr>
                </a:solidFill>
              </a:rPr>
              <a:t>Inovacijski</a:t>
            </a:r>
            <a:r>
              <a:rPr lang="en-GB" sz="2800">
                <a:solidFill>
                  <a:schemeClr val="tx2">
                    <a:lumMod val="90000"/>
                    <a:lumOff val="10000"/>
                  </a:schemeClr>
                </a:solidFill>
              </a:rPr>
              <a:t> </a:t>
            </a:r>
            <a:r>
              <a:rPr lang="en-GB" sz="2800" err="1">
                <a:solidFill>
                  <a:schemeClr val="tx2">
                    <a:lumMod val="90000"/>
                    <a:lumOff val="10000"/>
                  </a:schemeClr>
                </a:solidFill>
              </a:rPr>
              <a:t>vaučeri</a:t>
            </a:r>
            <a:r>
              <a:rPr lang="en-GB" sz="2800">
                <a:solidFill>
                  <a:schemeClr val="tx2">
                    <a:lumMod val="90000"/>
                    <a:lumOff val="10000"/>
                  </a:schemeClr>
                </a:solidFill>
              </a:rPr>
              <a:t> za MSP-</a:t>
            </a:r>
            <a:r>
              <a:rPr lang="en-GB" sz="2800" err="1">
                <a:solidFill>
                  <a:schemeClr val="tx2">
                    <a:lumMod val="90000"/>
                    <a:lumOff val="10000"/>
                  </a:schemeClr>
                </a:solidFill>
              </a:rPr>
              <a:t>ove</a:t>
            </a:r>
            <a:r>
              <a:rPr lang="en-GB" sz="2800">
                <a:solidFill>
                  <a:schemeClr val="tx2">
                    <a:lumMod val="90000"/>
                    <a:lumOff val="10000"/>
                  </a:schemeClr>
                </a:solidFill>
              </a:rPr>
              <a:t>” </a:t>
            </a:r>
            <a:r>
              <a:rPr lang="en-GB" sz="2000" err="1">
                <a:solidFill>
                  <a:schemeClr val="tx2">
                    <a:lumMod val="90000"/>
                    <a:lumOff val="10000"/>
                  </a:schemeClr>
                </a:solidFill>
              </a:rPr>
              <a:t>referentni</a:t>
            </a:r>
            <a:r>
              <a:rPr lang="en-GB" sz="2000">
                <a:solidFill>
                  <a:schemeClr val="tx2">
                    <a:lumMod val="90000"/>
                    <a:lumOff val="10000"/>
                  </a:schemeClr>
                </a:solidFill>
              </a:rPr>
              <a:t> </a:t>
            </a:r>
            <a:r>
              <a:rPr lang="en-GB" sz="2000" err="1">
                <a:solidFill>
                  <a:schemeClr val="tx2">
                    <a:lumMod val="90000"/>
                    <a:lumOff val="10000"/>
                  </a:schemeClr>
                </a:solidFill>
              </a:rPr>
              <a:t>broj</a:t>
            </a:r>
            <a:r>
              <a:rPr lang="en-GB" sz="2000">
                <a:solidFill>
                  <a:schemeClr val="tx2">
                    <a:lumMod val="90000"/>
                    <a:lumOff val="10000"/>
                  </a:schemeClr>
                </a:solidFill>
              </a:rPr>
              <a:t>: KK.03.2.2.03</a:t>
            </a:r>
            <a:br>
              <a:rPr lang="en-GB" sz="2000">
                <a:solidFill>
                  <a:schemeClr val="tx2">
                    <a:lumMod val="90000"/>
                    <a:lumOff val="10000"/>
                  </a:schemeClr>
                </a:solidFill>
              </a:rPr>
            </a:br>
            <a:br>
              <a:rPr lang="en-GB" sz="2000">
                <a:solidFill>
                  <a:schemeClr val="tx2">
                    <a:lumMod val="90000"/>
                    <a:lumOff val="10000"/>
                  </a:schemeClr>
                </a:solidFill>
              </a:rPr>
            </a:br>
            <a:r>
              <a:rPr lang="en-GB" sz="2200" err="1">
                <a:solidFill>
                  <a:schemeClr val="tx2">
                    <a:lumMod val="90000"/>
                    <a:lumOff val="10000"/>
                  </a:schemeClr>
                </a:solidFill>
              </a:rPr>
              <a:t>Operativni</a:t>
            </a:r>
            <a:r>
              <a:rPr lang="en-GB" sz="2200">
                <a:solidFill>
                  <a:schemeClr val="tx2">
                    <a:lumMod val="90000"/>
                    <a:lumOff val="10000"/>
                  </a:schemeClr>
                </a:solidFill>
              </a:rPr>
              <a:t> program </a:t>
            </a:r>
            <a:r>
              <a:rPr lang="en-GB" sz="2200" err="1">
                <a:solidFill>
                  <a:schemeClr val="tx2">
                    <a:lumMod val="90000"/>
                    <a:lumOff val="10000"/>
                  </a:schemeClr>
                </a:solidFill>
              </a:rPr>
              <a:t>Konkurentnost</a:t>
            </a:r>
            <a:r>
              <a:rPr lang="en-GB" sz="2200">
                <a:solidFill>
                  <a:schemeClr val="tx2">
                    <a:lumMod val="90000"/>
                    <a:lumOff val="10000"/>
                  </a:schemeClr>
                </a:solidFill>
              </a:rPr>
              <a:t> </a:t>
            </a:r>
            <a:r>
              <a:rPr lang="en-GB" sz="2200" err="1">
                <a:solidFill>
                  <a:schemeClr val="tx2">
                    <a:lumMod val="90000"/>
                    <a:lumOff val="10000"/>
                  </a:schemeClr>
                </a:solidFill>
              </a:rPr>
              <a:t>i</a:t>
            </a:r>
            <a:r>
              <a:rPr lang="en-GB" sz="2200">
                <a:solidFill>
                  <a:schemeClr val="tx2">
                    <a:lumMod val="90000"/>
                    <a:lumOff val="10000"/>
                  </a:schemeClr>
                </a:solidFill>
              </a:rPr>
              <a:t> </a:t>
            </a:r>
            <a:r>
              <a:rPr lang="en-GB" sz="2200" err="1">
                <a:solidFill>
                  <a:schemeClr val="tx2">
                    <a:lumMod val="90000"/>
                    <a:lumOff val="10000"/>
                  </a:schemeClr>
                </a:solidFill>
              </a:rPr>
              <a:t>kohezija</a:t>
            </a:r>
            <a:r>
              <a:rPr lang="en-GB" sz="2200">
                <a:solidFill>
                  <a:schemeClr val="tx2">
                    <a:lumMod val="90000"/>
                    <a:lumOff val="10000"/>
                  </a:schemeClr>
                </a:solidFill>
              </a:rPr>
              <a:t> 2014.-2020.</a:t>
            </a:r>
            <a:br>
              <a:rPr lang="en-GB" sz="2200"/>
            </a:br>
            <a:br>
              <a:rPr lang="en-GB" sz="2000"/>
            </a:br>
            <a:endParaRPr lang="en-US" sz="1600"/>
          </a:p>
        </p:txBody>
      </p:sp>
      <p:sp>
        <p:nvSpPr>
          <p:cNvPr id="3" name="Content Placeholder 2">
            <a:extLst>
              <a:ext uri="{FF2B5EF4-FFF2-40B4-BE49-F238E27FC236}">
                <a16:creationId xmlns:a16="http://schemas.microsoft.com/office/drawing/2014/main" id="{DAB97166-031D-2968-795E-A17DF434EF89}"/>
              </a:ext>
            </a:extLst>
          </p:cNvPr>
          <p:cNvSpPr>
            <a:spLocks noGrp="1"/>
          </p:cNvSpPr>
          <p:nvPr>
            <p:ph idx="1"/>
          </p:nvPr>
        </p:nvSpPr>
        <p:spPr>
          <a:xfrm>
            <a:off x="504093" y="1775526"/>
            <a:ext cx="5267444" cy="4014756"/>
          </a:xfrm>
        </p:spPr>
        <p:txBody>
          <a:bodyPr>
            <a:normAutofit/>
          </a:bodyPr>
          <a:lstStyle/>
          <a:p>
            <a:pPr>
              <a:lnSpc>
                <a:spcPct val="90000"/>
              </a:lnSpc>
              <a:buClr>
                <a:schemeClr val="accent4">
                  <a:lumMod val="50000"/>
                </a:schemeClr>
              </a:buClr>
            </a:pPr>
            <a:r>
              <a:rPr lang="hr-HR" sz="1800">
                <a:solidFill>
                  <a:schemeClr val="tx2">
                    <a:lumMod val="90000"/>
                    <a:lumOff val="10000"/>
                  </a:schemeClr>
                </a:solidFill>
                <a:effectLst/>
                <a:ea typeface="Calibri" panose="020F0502020204030204" pitchFamily="34" charset="0"/>
                <a:cs typeface="Arial" panose="020B0604020202020204" pitchFamily="34" charset="0"/>
              </a:rPr>
              <a:t>ugovoreno 279 projekata (vaučera)</a:t>
            </a:r>
          </a:p>
          <a:p>
            <a:pPr>
              <a:lnSpc>
                <a:spcPct val="90000"/>
              </a:lnSpc>
              <a:buClr>
                <a:schemeClr val="accent4">
                  <a:lumMod val="50000"/>
                </a:schemeClr>
              </a:buClr>
            </a:pPr>
            <a:r>
              <a:rPr lang="hr-HR" sz="1800">
                <a:solidFill>
                  <a:schemeClr val="tx2">
                    <a:lumMod val="90000"/>
                    <a:lumOff val="10000"/>
                  </a:schemeClr>
                </a:solidFill>
                <a:effectLst/>
                <a:ea typeface="Calibri" panose="020F0502020204030204" pitchFamily="34" charset="0"/>
                <a:cs typeface="Arial" panose="020B0604020202020204" pitchFamily="34" charset="0"/>
              </a:rPr>
              <a:t>većina projekata ugovorena 2021. (37 %)</a:t>
            </a:r>
          </a:p>
          <a:p>
            <a:pPr>
              <a:lnSpc>
                <a:spcPct val="90000"/>
              </a:lnSpc>
              <a:buClr>
                <a:schemeClr val="accent4">
                  <a:lumMod val="50000"/>
                </a:schemeClr>
              </a:buClr>
            </a:pPr>
            <a:r>
              <a:rPr lang="hr-HR" sz="1800">
                <a:solidFill>
                  <a:schemeClr val="tx2">
                    <a:lumMod val="90000"/>
                    <a:lumOff val="10000"/>
                  </a:schemeClr>
                </a:solidFill>
                <a:ea typeface="Calibri" panose="020F0502020204030204" pitchFamily="34" charset="0"/>
                <a:cs typeface="Arial" panose="020B0604020202020204" pitchFamily="34" charset="0"/>
              </a:rPr>
              <a:t>maksimalno 5 vaučera jednom prijavitelju </a:t>
            </a:r>
            <a:endParaRPr lang="hr-HR" sz="1800">
              <a:solidFill>
                <a:schemeClr val="tx2">
                  <a:lumMod val="90000"/>
                  <a:lumOff val="10000"/>
                </a:schemeClr>
              </a:solidFill>
              <a:effectLst/>
              <a:ea typeface="Calibri" panose="020F0502020204030204" pitchFamily="34" charset="0"/>
              <a:cs typeface="Arial" panose="020B0604020202020204" pitchFamily="34" charset="0"/>
            </a:endParaRPr>
          </a:p>
          <a:p>
            <a:pPr>
              <a:lnSpc>
                <a:spcPct val="90000"/>
              </a:lnSpc>
              <a:buClr>
                <a:schemeClr val="accent4">
                  <a:lumMod val="50000"/>
                </a:schemeClr>
              </a:buClr>
            </a:pPr>
            <a:r>
              <a:rPr lang="hr-HR" sz="1800">
                <a:solidFill>
                  <a:schemeClr val="tx2">
                    <a:lumMod val="90000"/>
                    <a:lumOff val="10000"/>
                  </a:schemeClr>
                </a:solidFill>
                <a:effectLst/>
                <a:ea typeface="Calibri" panose="020F0502020204030204" pitchFamily="34" charset="0"/>
                <a:cs typeface="Arial" panose="020B0604020202020204" pitchFamily="34" charset="0"/>
              </a:rPr>
              <a:t>173 korisnika dobilo je ukupno 279 vaučera</a:t>
            </a:r>
          </a:p>
          <a:p>
            <a:pPr>
              <a:lnSpc>
                <a:spcPct val="90000"/>
              </a:lnSpc>
              <a:buClr>
                <a:schemeClr val="accent4">
                  <a:lumMod val="50000"/>
                </a:schemeClr>
              </a:buClr>
            </a:pPr>
            <a:r>
              <a:rPr lang="hr-HR" sz="1800">
                <a:solidFill>
                  <a:schemeClr val="tx2">
                    <a:lumMod val="90000"/>
                    <a:lumOff val="10000"/>
                  </a:schemeClr>
                </a:solidFill>
                <a:effectLst/>
                <a:ea typeface="Calibri" panose="020F0502020204030204" pitchFamily="34" charset="0"/>
                <a:cs typeface="Arial" panose="020B0604020202020204" pitchFamily="34" charset="0"/>
              </a:rPr>
              <a:t> oko trećina prijavitelja (32 %) dobilo je više od jednog vaučera</a:t>
            </a:r>
          </a:p>
          <a:p>
            <a:pPr>
              <a:lnSpc>
                <a:spcPct val="90000"/>
              </a:lnSpc>
              <a:buClr>
                <a:schemeClr val="accent4">
                  <a:lumMod val="50000"/>
                </a:schemeClr>
              </a:buClr>
            </a:pPr>
            <a:r>
              <a:rPr lang="hr-HR" sz="1800">
                <a:solidFill>
                  <a:schemeClr val="tx2">
                    <a:lumMod val="90000"/>
                    <a:lumOff val="10000"/>
                  </a:schemeClr>
                </a:solidFill>
                <a:ea typeface="Calibri" panose="020F0502020204030204" pitchFamily="34" charset="0"/>
                <a:cs typeface="Arial" panose="020B0604020202020204" pitchFamily="34" charset="0"/>
              </a:rPr>
              <a:t>m</a:t>
            </a:r>
            <a:r>
              <a:rPr lang="hr-HR" sz="1800">
                <a:solidFill>
                  <a:schemeClr val="tx2">
                    <a:lumMod val="90000"/>
                    <a:lumOff val="10000"/>
                  </a:schemeClr>
                </a:solidFill>
                <a:effectLst/>
                <a:ea typeface="Calibri" panose="020F0502020204030204" pitchFamily="34" charset="0"/>
                <a:cs typeface="Arial" panose="020B0604020202020204" pitchFamily="34" charset="0"/>
              </a:rPr>
              <a:t>eđu korisnicima koji su dobili </a:t>
            </a:r>
            <a:r>
              <a:rPr lang="hr-BA" sz="1800">
                <a:solidFill>
                  <a:schemeClr val="tx2">
                    <a:lumMod val="90000"/>
                    <a:lumOff val="10000"/>
                  </a:schemeClr>
                </a:solidFill>
                <a:effectLst/>
                <a:ea typeface="Calibri" panose="020F0502020204030204" pitchFamily="34" charset="0"/>
                <a:cs typeface="Arial" panose="020B0604020202020204" pitchFamily="34" charset="0"/>
              </a:rPr>
              <a:t>najviše vaučera </a:t>
            </a:r>
            <a:r>
              <a:rPr lang="en-GB" sz="1800">
                <a:solidFill>
                  <a:schemeClr val="tx2">
                    <a:lumMod val="90000"/>
                    <a:lumOff val="10000"/>
                  </a:schemeClr>
                </a:solidFill>
                <a:effectLst/>
                <a:ea typeface="Calibri" panose="020F0502020204030204" pitchFamily="34" charset="0"/>
                <a:cs typeface="Arial" panose="020B0604020202020204" pitchFamily="34" charset="0"/>
              </a:rPr>
              <a:t>(5 </a:t>
            </a:r>
            <a:r>
              <a:rPr lang="hr-BA" sz="1800">
                <a:solidFill>
                  <a:schemeClr val="tx2">
                    <a:lumMod val="90000"/>
                    <a:lumOff val="10000"/>
                  </a:schemeClr>
                </a:solidFill>
                <a:effectLst/>
                <a:ea typeface="Calibri" panose="020F0502020204030204" pitchFamily="34" charset="0"/>
                <a:cs typeface="Arial" panose="020B0604020202020204" pitchFamily="34" charset="0"/>
              </a:rPr>
              <a:t>ili</a:t>
            </a:r>
            <a:r>
              <a:rPr lang="en-GB" sz="1800">
                <a:solidFill>
                  <a:schemeClr val="tx2">
                    <a:lumMod val="90000"/>
                    <a:lumOff val="10000"/>
                  </a:schemeClr>
                </a:solidFill>
                <a:effectLst/>
                <a:ea typeface="Calibri" panose="020F0502020204030204" pitchFamily="34" charset="0"/>
                <a:cs typeface="Arial" panose="020B0604020202020204" pitchFamily="34" charset="0"/>
              </a:rPr>
              <a:t> 4 </a:t>
            </a:r>
            <a:r>
              <a:rPr lang="hr-HR" sz="1800">
                <a:solidFill>
                  <a:schemeClr val="tx2">
                    <a:lumMod val="90000"/>
                    <a:lumOff val="10000"/>
                  </a:schemeClr>
                </a:solidFill>
                <a:effectLst/>
                <a:ea typeface="Calibri" panose="020F0502020204030204" pitchFamily="34" charset="0"/>
                <a:cs typeface="Arial" panose="020B0604020202020204" pitchFamily="34" charset="0"/>
              </a:rPr>
              <a:t>vaučera), većina su mikro poduzeća prosječne starosti 7,5 godina. </a:t>
            </a:r>
          </a:p>
          <a:p>
            <a:pPr>
              <a:lnSpc>
                <a:spcPct val="90000"/>
              </a:lnSpc>
              <a:buClr>
                <a:schemeClr val="accent4">
                  <a:lumMod val="50000"/>
                </a:schemeClr>
              </a:buClr>
            </a:pPr>
            <a:r>
              <a:rPr lang="hr-HR" sz="1800">
                <a:solidFill>
                  <a:schemeClr val="tx2">
                    <a:lumMod val="90000"/>
                    <a:lumOff val="10000"/>
                  </a:schemeClr>
                </a:solidFill>
                <a:ea typeface="Calibri" panose="020F0502020204030204" pitchFamily="34" charset="0"/>
                <a:cs typeface="Arial" panose="020B0604020202020204" pitchFamily="34" charset="0"/>
              </a:rPr>
              <a:t>m</a:t>
            </a:r>
            <a:r>
              <a:rPr lang="hr-HR" sz="1800">
                <a:solidFill>
                  <a:schemeClr val="tx2">
                    <a:lumMod val="90000"/>
                    <a:lumOff val="10000"/>
                  </a:schemeClr>
                </a:solidFill>
                <a:effectLst/>
                <a:ea typeface="Calibri" panose="020F0502020204030204" pitchFamily="34" charset="0"/>
                <a:cs typeface="Arial" panose="020B0604020202020204" pitchFamily="34" charset="0"/>
              </a:rPr>
              <a:t>eđu 14 kori</a:t>
            </a:r>
            <a:r>
              <a:rPr lang="hr-BA" sz="1800" err="1">
                <a:solidFill>
                  <a:schemeClr val="tx2">
                    <a:lumMod val="90000"/>
                    <a:lumOff val="10000"/>
                  </a:schemeClr>
                </a:solidFill>
                <a:effectLst/>
                <a:ea typeface="Calibri" panose="020F0502020204030204" pitchFamily="34" charset="0"/>
                <a:cs typeface="Arial" panose="020B0604020202020204" pitchFamily="34" charset="0"/>
              </a:rPr>
              <a:t>snika</a:t>
            </a:r>
            <a:r>
              <a:rPr lang="en-GB" sz="1800">
                <a:solidFill>
                  <a:schemeClr val="tx2">
                    <a:lumMod val="90000"/>
                    <a:lumOff val="10000"/>
                  </a:schemeClr>
                </a:solidFill>
                <a:effectLst/>
                <a:ea typeface="Calibri" panose="020F0502020204030204" pitchFamily="34" charset="0"/>
                <a:cs typeface="Arial" panose="020B0604020202020204" pitchFamily="34" charset="0"/>
              </a:rPr>
              <a:t> s </a:t>
            </a:r>
            <a:r>
              <a:rPr lang="hr-HR" sz="1800">
                <a:solidFill>
                  <a:schemeClr val="tx2">
                    <a:lumMod val="90000"/>
                    <a:lumOff val="10000"/>
                  </a:schemeClr>
                </a:solidFill>
                <a:effectLst/>
                <a:ea typeface="Calibri" panose="020F0502020204030204" pitchFamily="34" charset="0"/>
                <a:cs typeface="Arial" panose="020B0604020202020204" pitchFamily="34" charset="0"/>
              </a:rPr>
              <a:t>najviše vaučera trećina su novoosnovana poduzeća mlađa od 5 godina</a:t>
            </a:r>
          </a:p>
          <a:p>
            <a:pPr>
              <a:lnSpc>
                <a:spcPct val="90000"/>
              </a:lnSpc>
            </a:pPr>
            <a:endParaRPr lang="en-US" sz="1800">
              <a:latin typeface="Century Gothic" panose="020B0502020202020204" pitchFamily="34" charset="0"/>
            </a:endParaRPr>
          </a:p>
        </p:txBody>
      </p:sp>
      <p:graphicFrame>
        <p:nvGraphicFramePr>
          <p:cNvPr id="9" name="Chart 8" descr="Chart type: Clustered Column. 'Field2'&#10;&#10;Description automatically generated">
            <a:extLst>
              <a:ext uri="{FF2B5EF4-FFF2-40B4-BE49-F238E27FC236}">
                <a16:creationId xmlns:a16="http://schemas.microsoft.com/office/drawing/2014/main" id="{D41913B5-D8F0-A2C3-EB2E-4FD1B3B62AB4}"/>
              </a:ext>
            </a:extLst>
          </p:cNvPr>
          <p:cNvGraphicFramePr/>
          <p:nvPr>
            <p:extLst>
              <p:ext uri="{D42A27DB-BD31-4B8C-83A1-F6EECF244321}">
                <p14:modId xmlns:p14="http://schemas.microsoft.com/office/powerpoint/2010/main" val="1429798257"/>
              </p:ext>
            </p:extLst>
          </p:nvPr>
        </p:nvGraphicFramePr>
        <p:xfrm>
          <a:off x="6236280" y="1597991"/>
          <a:ext cx="5451627" cy="3662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03841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3450A7-C1FA-B0E7-5B2C-7AFE44AC568C}"/>
              </a:ext>
            </a:extLst>
          </p:cNvPr>
          <p:cNvSpPr txBox="1"/>
          <p:nvPr/>
        </p:nvSpPr>
        <p:spPr>
          <a:xfrm>
            <a:off x="599219" y="0"/>
            <a:ext cx="9717089" cy="1400530"/>
          </a:xfrm>
          <a:prstGeom prst="rect">
            <a:avLst/>
          </a:prstGeom>
        </p:spPr>
        <p:txBody>
          <a:bodyPr vert="horz" lIns="91440" tIns="45720" rIns="91440" bIns="45720" rtlCol="0" anchor="ctr">
            <a:normAutofit/>
          </a:bodyPr>
          <a:lstStyle/>
          <a:p>
            <a:pPr>
              <a:spcBef>
                <a:spcPct val="0"/>
              </a:spcBef>
              <a:spcAft>
                <a:spcPts val="600"/>
              </a:spcAft>
            </a:pPr>
            <a:r>
              <a:rPr lang="en-US" sz="3200" b="0" i="0" kern="1200" err="1">
                <a:solidFill>
                  <a:srgbClr val="002060"/>
                </a:solidFill>
                <a:ea typeface="+mj-ea"/>
                <a:cs typeface="+mj-cs"/>
              </a:rPr>
              <a:t>Z</a:t>
            </a:r>
            <a:r>
              <a:rPr lang="en-US" sz="3200" b="0" i="0" kern="1200" err="1">
                <a:solidFill>
                  <a:srgbClr val="002060"/>
                </a:solidFill>
                <a:effectLst/>
                <a:ea typeface="+mj-ea"/>
                <a:cs typeface="+mj-cs"/>
              </a:rPr>
              <a:t>ahtjev</a:t>
            </a:r>
            <a:r>
              <a:rPr lang="en-US" sz="3200" b="0" i="0" kern="1200">
                <a:solidFill>
                  <a:srgbClr val="002060"/>
                </a:solidFill>
                <a:effectLst/>
                <a:ea typeface="+mj-ea"/>
                <a:cs typeface="+mj-cs"/>
              </a:rPr>
              <a:t> za </a:t>
            </a:r>
            <a:r>
              <a:rPr lang="en-US" sz="3200" b="0" i="0" kern="1200" err="1">
                <a:solidFill>
                  <a:srgbClr val="002060"/>
                </a:solidFill>
                <a:effectLst/>
                <a:ea typeface="+mj-ea"/>
                <a:cs typeface="+mj-cs"/>
              </a:rPr>
              <a:t>nadoknadom</a:t>
            </a:r>
            <a:r>
              <a:rPr lang="en-US" sz="3200" b="0" i="0" kern="1200">
                <a:solidFill>
                  <a:srgbClr val="002060"/>
                </a:solidFill>
                <a:effectLst/>
                <a:ea typeface="+mj-ea"/>
                <a:cs typeface="+mj-cs"/>
              </a:rPr>
              <a:t> </a:t>
            </a:r>
            <a:r>
              <a:rPr lang="en-US" sz="3200" b="0" i="0" kern="1200" err="1">
                <a:solidFill>
                  <a:srgbClr val="002060"/>
                </a:solidFill>
                <a:effectLst/>
                <a:ea typeface="+mj-ea"/>
                <a:cs typeface="+mj-cs"/>
              </a:rPr>
              <a:t>sredstava</a:t>
            </a:r>
            <a:endParaRPr lang="en-US" sz="3200" b="0" i="0" kern="1200">
              <a:solidFill>
                <a:srgbClr val="002060"/>
              </a:solidFill>
              <a:effectLst/>
              <a:ea typeface="+mj-ea"/>
              <a:cs typeface="+mj-cs"/>
            </a:endParaRPr>
          </a:p>
        </p:txBody>
      </p:sp>
      <p:sp>
        <p:nvSpPr>
          <p:cNvPr id="7" name="TextBox 6">
            <a:extLst>
              <a:ext uri="{FF2B5EF4-FFF2-40B4-BE49-F238E27FC236}">
                <a16:creationId xmlns:a16="http://schemas.microsoft.com/office/drawing/2014/main" id="{AB45C581-606E-FC24-7579-A6127CE0D9AF}"/>
              </a:ext>
            </a:extLst>
          </p:cNvPr>
          <p:cNvSpPr txBox="1"/>
          <p:nvPr/>
        </p:nvSpPr>
        <p:spPr>
          <a:xfrm>
            <a:off x="751704" y="1433561"/>
            <a:ext cx="10480677" cy="3484879"/>
          </a:xfrm>
          <a:prstGeom prst="rect">
            <a:avLst/>
          </a:prstGeom>
        </p:spPr>
        <p:txBody>
          <a:bodyPr vert="horz" lIns="91440" tIns="45720" rIns="91440" bIns="45720" rtlCol="0">
            <a:noAutofit/>
          </a:bodyPr>
          <a:lstStyle/>
          <a:p>
            <a:pPr marL="285750" indent="-285750">
              <a:spcBef>
                <a:spcPts val="1000"/>
              </a:spcBef>
              <a:buClr>
                <a:schemeClr val="accent4">
                  <a:lumMod val="50000"/>
                </a:schemeClr>
              </a:buClr>
              <a:buSzPct val="80000"/>
              <a:buFont typeface="Wingdings 3" charset="2"/>
              <a:buChar char=""/>
            </a:pPr>
            <a:r>
              <a:rPr lang="hr-HR" sz="2000">
                <a:solidFill>
                  <a:schemeClr val="tx2">
                    <a:lumMod val="90000"/>
                    <a:lumOff val="10000"/>
                  </a:schemeClr>
                </a:solidFill>
                <a:ea typeface="+mj-ea"/>
                <a:cs typeface="+mj-cs"/>
              </a:rPr>
              <a:t>Troškovi Korisnika podmirit će se u skladu s “metodom nadoknade”, što podrazumijeva :</a:t>
            </a:r>
          </a:p>
          <a:p>
            <a:pPr lvl="1">
              <a:spcBef>
                <a:spcPts val="1000"/>
              </a:spcBef>
              <a:buClr>
                <a:schemeClr val="accent4">
                  <a:lumMod val="50000"/>
                </a:schemeClr>
              </a:buClr>
              <a:buSzPct val="80000"/>
            </a:pPr>
            <a:r>
              <a:rPr lang="hr-HR" sz="2000">
                <a:solidFill>
                  <a:schemeClr val="tx2">
                    <a:lumMod val="90000"/>
                    <a:lumOff val="10000"/>
                  </a:schemeClr>
                </a:solidFill>
                <a:ea typeface="+mj-ea"/>
                <a:cs typeface="+mj-cs"/>
              </a:rPr>
              <a:t>a)	Da</a:t>
            </a:r>
            <a:r>
              <a:rPr lang="en-GB" sz="2000">
                <a:solidFill>
                  <a:schemeClr val="tx2">
                    <a:lumMod val="90000"/>
                    <a:lumOff val="10000"/>
                  </a:schemeClr>
                </a:solidFill>
                <a:ea typeface="+mj-ea"/>
                <a:cs typeface="+mj-cs"/>
              </a:rPr>
              <a:t> </a:t>
            </a:r>
            <a:r>
              <a:rPr lang="hr-HR" sz="2000">
                <a:solidFill>
                  <a:schemeClr val="tx2">
                    <a:lumMod val="90000"/>
                    <a:lumOff val="10000"/>
                  </a:schemeClr>
                </a:solidFill>
                <a:ea typeface="+mj-ea"/>
                <a:cs typeface="+mj-cs"/>
              </a:rPr>
              <a:t>je izdatak nastao;</a:t>
            </a:r>
          </a:p>
          <a:p>
            <a:pPr lvl="1">
              <a:spcBef>
                <a:spcPts val="1000"/>
              </a:spcBef>
              <a:buClr>
                <a:schemeClr val="accent4">
                  <a:lumMod val="50000"/>
                </a:schemeClr>
              </a:buClr>
              <a:buSzPct val="80000"/>
            </a:pPr>
            <a:r>
              <a:rPr lang="hr-HR" sz="2000">
                <a:solidFill>
                  <a:schemeClr val="tx2">
                    <a:lumMod val="90000"/>
                    <a:lumOff val="10000"/>
                  </a:schemeClr>
                </a:solidFill>
                <a:ea typeface="+mj-ea"/>
                <a:cs typeface="+mj-cs"/>
              </a:rPr>
              <a:t>b)	Da</a:t>
            </a:r>
            <a:r>
              <a:rPr lang="en-GB" sz="2000">
                <a:solidFill>
                  <a:schemeClr val="tx2">
                    <a:lumMod val="90000"/>
                    <a:lumOff val="10000"/>
                  </a:schemeClr>
                </a:solidFill>
                <a:ea typeface="+mj-ea"/>
                <a:cs typeface="+mj-cs"/>
              </a:rPr>
              <a:t> </a:t>
            </a:r>
            <a:r>
              <a:rPr lang="hr-HR" sz="2000">
                <a:solidFill>
                  <a:schemeClr val="tx2">
                    <a:lumMod val="90000"/>
                    <a:lumOff val="10000"/>
                  </a:schemeClr>
                </a:solidFill>
                <a:ea typeface="+mj-ea"/>
                <a:cs typeface="+mj-cs"/>
              </a:rPr>
              <a:t>je Korisnik platio pružatelju usluge nastale troškove u cijelosti;</a:t>
            </a:r>
          </a:p>
          <a:p>
            <a:pPr marL="285750" indent="-285750">
              <a:spcBef>
                <a:spcPts val="1800"/>
              </a:spcBef>
              <a:buClr>
                <a:schemeClr val="accent4">
                  <a:lumMod val="50000"/>
                </a:schemeClr>
              </a:buClr>
              <a:buSzPct val="80000"/>
              <a:buFont typeface="Wingdings 3" charset="2"/>
              <a:buChar char=""/>
            </a:pPr>
            <a:r>
              <a:rPr lang="hr-HR" sz="2000">
                <a:solidFill>
                  <a:schemeClr val="tx2">
                    <a:lumMod val="90000"/>
                    <a:lumOff val="10000"/>
                  </a:schemeClr>
                </a:solidFill>
                <a:ea typeface="+mj-ea"/>
                <a:cs typeface="+mj-cs"/>
              </a:rPr>
              <a:t>Zahtjev za nadoknadom sredstava (ZNS) –  korisnik može podnijeti od dana isporuke usluge, a najkasnije 30 dana  nakon kraja provedbe projekta</a:t>
            </a:r>
          </a:p>
          <a:p>
            <a:pPr marL="285750" indent="-285750">
              <a:spcBef>
                <a:spcPts val="1800"/>
              </a:spcBef>
              <a:buClr>
                <a:schemeClr val="accent4">
                  <a:lumMod val="50000"/>
                </a:schemeClr>
              </a:buClr>
              <a:buSzPct val="80000"/>
              <a:buFont typeface="Wingdings 3" charset="2"/>
              <a:buChar char=""/>
            </a:pPr>
            <a:r>
              <a:rPr lang="hr-HR" sz="2000">
                <a:solidFill>
                  <a:schemeClr val="tx2">
                    <a:lumMod val="90000"/>
                    <a:lumOff val="10000"/>
                  </a:schemeClr>
                </a:solidFill>
                <a:effectLst/>
                <a:ea typeface="+mj-ea"/>
                <a:cs typeface="+mj-cs"/>
              </a:rPr>
              <a:t>U tom roku </a:t>
            </a:r>
            <a:r>
              <a:rPr lang="hr-HR" sz="2000">
                <a:solidFill>
                  <a:schemeClr val="tx2">
                    <a:lumMod val="90000"/>
                    <a:lumOff val="10000"/>
                  </a:schemeClr>
                </a:solidFill>
                <a:ea typeface="+mj-ea"/>
                <a:cs typeface="+mj-cs"/>
              </a:rPr>
              <a:t>korisnik</a:t>
            </a:r>
            <a:r>
              <a:rPr lang="hr-HR" sz="2000">
                <a:solidFill>
                  <a:schemeClr val="tx2">
                    <a:lumMod val="90000"/>
                    <a:lumOff val="10000"/>
                  </a:schemeClr>
                </a:solidFill>
                <a:effectLst/>
                <a:ea typeface="+mj-ea"/>
                <a:cs typeface="+mj-cs"/>
              </a:rPr>
              <a:t> i pružatelj usluge potpisuju izvještaj u kojem se utvrđuje da je usluga isporučena te da je odgovarajuće kvalitete (Prilog 6. Izvješće pružatelja usluge)</a:t>
            </a:r>
          </a:p>
          <a:p>
            <a:pPr marL="285750" indent="-285750">
              <a:spcBef>
                <a:spcPts val="1800"/>
              </a:spcBef>
              <a:buClr>
                <a:schemeClr val="accent4">
                  <a:lumMod val="50000"/>
                </a:schemeClr>
              </a:buClr>
              <a:buSzPct val="80000"/>
              <a:buFont typeface="Wingdings 3" charset="2"/>
              <a:buChar char=""/>
            </a:pPr>
            <a:r>
              <a:rPr lang="hr-HR" sz="2000">
                <a:solidFill>
                  <a:schemeClr val="tx2">
                    <a:lumMod val="90000"/>
                    <a:lumOff val="10000"/>
                  </a:schemeClr>
                </a:solidFill>
                <a:ea typeface="+mj-ea"/>
                <a:cs typeface="+mj-cs"/>
              </a:rPr>
              <a:t>N</a:t>
            </a:r>
            <a:r>
              <a:rPr lang="hr-HR" sz="2000">
                <a:solidFill>
                  <a:schemeClr val="tx2">
                    <a:lumMod val="90000"/>
                    <a:lumOff val="10000"/>
                  </a:schemeClr>
                </a:solidFill>
                <a:effectLst/>
                <a:ea typeface="+mj-ea"/>
                <a:cs typeface="+mj-cs"/>
              </a:rPr>
              <a:t>akon završenih projektnih aktivnosti, odnosno nakon isporuke usluge p</a:t>
            </a:r>
            <a:r>
              <a:rPr lang="hr-HR" sz="2000">
                <a:solidFill>
                  <a:schemeClr val="tx2">
                    <a:lumMod val="90000"/>
                    <a:lumOff val="10000"/>
                  </a:schemeClr>
                </a:solidFill>
                <a:ea typeface="+mj-ea"/>
                <a:cs typeface="+mj-cs"/>
              </a:rPr>
              <a:t>odnosi se ZNS  </a:t>
            </a:r>
            <a:r>
              <a:rPr lang="hr-HR" sz="2000">
                <a:solidFill>
                  <a:schemeClr val="tx2">
                    <a:lumMod val="90000"/>
                    <a:lumOff val="10000"/>
                  </a:schemeClr>
                </a:solidFill>
                <a:effectLst/>
                <a:ea typeface="+mj-ea"/>
                <a:cs typeface="+mj-cs"/>
              </a:rPr>
              <a:t>i on je ujedno i završni ZNS</a:t>
            </a:r>
            <a:endParaRPr lang="hr-HR" sz="2000">
              <a:solidFill>
                <a:schemeClr val="tx2">
                  <a:lumMod val="90000"/>
                  <a:lumOff val="10000"/>
                </a:schemeClr>
              </a:solidFill>
              <a:ea typeface="+mj-ea"/>
              <a:cs typeface="+mj-cs"/>
            </a:endParaRPr>
          </a:p>
          <a:p>
            <a:pPr>
              <a:spcBef>
                <a:spcPts val="1000"/>
              </a:spcBef>
              <a:buClr>
                <a:schemeClr val="bg2">
                  <a:lumMod val="40000"/>
                  <a:lumOff val="60000"/>
                </a:schemeClr>
              </a:buClr>
              <a:buSzPct val="80000"/>
              <a:buFont typeface="Wingdings 3" charset="2"/>
              <a:buChar char=""/>
            </a:pPr>
            <a:endParaRPr lang="hr-HR" sz="2000">
              <a:latin typeface="Century Gothic" panose="020B0502020202020204" pitchFamily="34" charset="0"/>
              <a:ea typeface="+mj-ea"/>
              <a:cs typeface="+mj-cs"/>
            </a:endParaRPr>
          </a:p>
        </p:txBody>
      </p:sp>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hr-HR" sz="4000" kern="1200">
              <a:solidFill>
                <a:srgbClr val="FFFFFF"/>
              </a:solidFill>
              <a:latin typeface="+mj-lt"/>
              <a:ea typeface="+mj-ea"/>
              <a:cs typeface="+mj-cs"/>
            </a:endParaRPr>
          </a:p>
        </p:txBody>
      </p:sp>
    </p:spTree>
    <p:extLst>
      <p:ext uri="{BB962C8B-B14F-4D97-AF65-F5344CB8AC3E}">
        <p14:creationId xmlns:p14="http://schemas.microsoft.com/office/powerpoint/2010/main" val="159336526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CD112-F45B-8E68-8750-047139ED8222}"/>
              </a:ext>
            </a:extLst>
          </p:cNvPr>
          <p:cNvSpPr txBox="1"/>
          <p:nvPr/>
        </p:nvSpPr>
        <p:spPr>
          <a:xfrm>
            <a:off x="1371599" y="383393"/>
            <a:ext cx="9895951" cy="1050168"/>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000" kern="1200">
              <a:solidFill>
                <a:srgbClr val="FFFFFF"/>
              </a:solidFill>
              <a:latin typeface="+mj-lt"/>
              <a:ea typeface="+mj-ea"/>
              <a:cs typeface="+mj-cs"/>
            </a:endParaRPr>
          </a:p>
        </p:txBody>
      </p:sp>
      <p:graphicFrame>
        <p:nvGraphicFramePr>
          <p:cNvPr id="96" name="TextBox 4">
            <a:extLst>
              <a:ext uri="{FF2B5EF4-FFF2-40B4-BE49-F238E27FC236}">
                <a16:creationId xmlns:a16="http://schemas.microsoft.com/office/drawing/2014/main" id="{4015AE92-5582-F33F-6DAF-6E2EDE1E96E4}"/>
              </a:ext>
            </a:extLst>
          </p:cNvPr>
          <p:cNvGraphicFramePr/>
          <p:nvPr>
            <p:extLst>
              <p:ext uri="{D42A27DB-BD31-4B8C-83A1-F6EECF244321}">
                <p14:modId xmlns:p14="http://schemas.microsoft.com/office/powerpoint/2010/main" val="658704845"/>
              </p:ext>
            </p:extLst>
          </p:nvPr>
        </p:nvGraphicFramePr>
        <p:xfrm>
          <a:off x="189186" y="1099747"/>
          <a:ext cx="11813628" cy="428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70BC2B7-4BCB-8AF4-5C2D-0013C9A2DD7F}"/>
              </a:ext>
            </a:extLst>
          </p:cNvPr>
          <p:cNvSpPr txBox="1"/>
          <p:nvPr/>
        </p:nvSpPr>
        <p:spPr>
          <a:xfrm>
            <a:off x="601884" y="300942"/>
            <a:ext cx="7523544" cy="707886"/>
          </a:xfrm>
          <a:prstGeom prst="rect">
            <a:avLst/>
          </a:prstGeom>
          <a:noFill/>
        </p:spPr>
        <p:txBody>
          <a:bodyPr wrap="square" rtlCol="0">
            <a:spAutoFit/>
          </a:bodyPr>
          <a:lstStyle/>
          <a:p>
            <a:r>
              <a:rPr lang="en-US" sz="4000" err="1">
                <a:solidFill>
                  <a:schemeClr val="tx2">
                    <a:lumMod val="90000"/>
                    <a:lumOff val="10000"/>
                  </a:schemeClr>
                </a:solidFill>
              </a:rPr>
              <a:t>Dokumentacija</a:t>
            </a:r>
            <a:r>
              <a:rPr lang="en-US" sz="4000">
                <a:solidFill>
                  <a:schemeClr val="tx2">
                    <a:lumMod val="90000"/>
                    <a:lumOff val="10000"/>
                  </a:schemeClr>
                </a:solidFill>
              </a:rPr>
              <a:t> </a:t>
            </a:r>
            <a:r>
              <a:rPr lang="en-US" sz="4000" err="1">
                <a:solidFill>
                  <a:schemeClr val="tx2">
                    <a:lumMod val="90000"/>
                    <a:lumOff val="10000"/>
                  </a:schemeClr>
                </a:solidFill>
              </a:rPr>
              <a:t>uz</a:t>
            </a:r>
            <a:r>
              <a:rPr lang="en-US" sz="4000">
                <a:solidFill>
                  <a:schemeClr val="tx2">
                    <a:lumMod val="90000"/>
                    <a:lumOff val="10000"/>
                  </a:schemeClr>
                </a:solidFill>
              </a:rPr>
              <a:t> ZNS</a:t>
            </a:r>
          </a:p>
        </p:txBody>
      </p:sp>
      <p:graphicFrame>
        <p:nvGraphicFramePr>
          <p:cNvPr id="8" name="Diagram 7">
            <a:extLst>
              <a:ext uri="{FF2B5EF4-FFF2-40B4-BE49-F238E27FC236}">
                <a16:creationId xmlns:a16="http://schemas.microsoft.com/office/drawing/2014/main" id="{897DBC35-1EC7-2E8D-50DA-6DE520591993}"/>
              </a:ext>
            </a:extLst>
          </p:cNvPr>
          <p:cNvGraphicFramePr/>
          <p:nvPr/>
        </p:nvGraphicFramePr>
        <p:xfrm>
          <a:off x="763929" y="5694744"/>
          <a:ext cx="1097280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56187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FFBD3-CBF5-86F8-5179-81CA0B3E7A36}"/>
              </a:ext>
            </a:extLst>
          </p:cNvPr>
          <p:cNvSpPr>
            <a:spLocks noGrp="1"/>
          </p:cNvSpPr>
          <p:nvPr>
            <p:ph idx="1"/>
          </p:nvPr>
        </p:nvSpPr>
        <p:spPr>
          <a:xfrm>
            <a:off x="648930" y="2438401"/>
            <a:ext cx="6188189" cy="990600"/>
          </a:xfrm>
        </p:spPr>
        <p:txBody>
          <a:bodyPr>
            <a:noAutofit/>
          </a:bodyPr>
          <a:lstStyle/>
          <a:p>
            <a:pPr marL="0" indent="0">
              <a:buNone/>
            </a:pPr>
            <a:r>
              <a:rPr lang="en-US" sz="4000">
                <a:solidFill>
                  <a:srgbClr val="002060"/>
                </a:solidFill>
              </a:rPr>
              <a:t>HVALA NA PAŽNJI!</a:t>
            </a:r>
          </a:p>
          <a:p>
            <a:pPr marL="0" indent="0">
              <a:buNone/>
            </a:pPr>
            <a:endParaRPr lang="en-US" sz="4000">
              <a:solidFill>
                <a:srgbClr val="002060"/>
              </a:solidFill>
              <a:latin typeface="Century Gothic" panose="020B0502020202020204" pitchFamily="34" charset="0"/>
            </a:endParaRPr>
          </a:p>
          <a:p>
            <a:pPr marL="0" indent="0">
              <a:buNone/>
            </a:pPr>
            <a:r>
              <a:rPr lang="en-US" sz="3200">
                <a:solidFill>
                  <a:srgbClr val="002060"/>
                </a:solidFill>
              </a:rPr>
              <a:t>inovacijski.vauceri@mingor.hr </a:t>
            </a:r>
          </a:p>
          <a:p>
            <a:pPr marL="0" indent="0">
              <a:buNone/>
            </a:pPr>
            <a:endParaRPr lang="en-US" sz="4000">
              <a:solidFill>
                <a:srgbClr val="002060"/>
              </a:solidFill>
              <a:latin typeface="Century Gothic" panose="020B0502020202020204" pitchFamily="34" charset="0"/>
            </a:endParaRPr>
          </a:p>
        </p:txBody>
      </p:sp>
      <p:pic>
        <p:nvPicPr>
          <p:cNvPr id="7" name="Picture 6">
            <a:extLst>
              <a:ext uri="{FF2B5EF4-FFF2-40B4-BE49-F238E27FC236}">
                <a16:creationId xmlns:a16="http://schemas.microsoft.com/office/drawing/2014/main" id="{DCE60F74-F606-61BB-34D7-1AA3C0DF2B2D}"/>
              </a:ext>
            </a:extLst>
          </p:cNvPr>
          <p:cNvPicPr>
            <a:picLocks noChangeAspect="1"/>
          </p:cNvPicPr>
          <p:nvPr/>
        </p:nvPicPr>
        <p:blipFill rotWithShape="1">
          <a:blip r:embed="rId3"/>
          <a:srcRect l="17323" r="34731"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765469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263A-48E2-CBCB-F6F1-17F27A3529DE}"/>
              </a:ext>
            </a:extLst>
          </p:cNvPr>
          <p:cNvSpPr>
            <a:spLocks noGrp="1"/>
          </p:cNvSpPr>
          <p:nvPr>
            <p:ph type="title"/>
          </p:nvPr>
        </p:nvSpPr>
        <p:spPr>
          <a:xfrm>
            <a:off x="838200" y="365126"/>
            <a:ext cx="10515600" cy="950328"/>
          </a:xfrm>
        </p:spPr>
        <p:txBody>
          <a:bodyPr>
            <a:normAutofit/>
          </a:bodyPr>
          <a:lstStyle/>
          <a:p>
            <a:r>
              <a:rPr lang="en-GB" sz="2400">
                <a:solidFill>
                  <a:schemeClr val="tx2">
                    <a:lumMod val="90000"/>
                    <a:lumOff val="10000"/>
                  </a:schemeClr>
                </a:solidFill>
              </a:rPr>
              <a:t>Pitanja zaprimljena prilikom prijave na radionicu</a:t>
            </a:r>
            <a:endParaRPr lang="hr-HR" sz="2400">
              <a:solidFill>
                <a:schemeClr val="tx2">
                  <a:lumMod val="90000"/>
                  <a:lumOff val="10000"/>
                </a:schemeClr>
              </a:solidFill>
            </a:endParaRPr>
          </a:p>
        </p:txBody>
      </p:sp>
      <p:sp>
        <p:nvSpPr>
          <p:cNvPr id="3" name="Content Placeholder 2">
            <a:extLst>
              <a:ext uri="{FF2B5EF4-FFF2-40B4-BE49-F238E27FC236}">
                <a16:creationId xmlns:a16="http://schemas.microsoft.com/office/drawing/2014/main" id="{0EEBE9FD-F0BE-2834-2A7E-D825B1DCF057}"/>
              </a:ext>
            </a:extLst>
          </p:cNvPr>
          <p:cNvSpPr>
            <a:spLocks noGrp="1"/>
          </p:cNvSpPr>
          <p:nvPr>
            <p:ph idx="1"/>
          </p:nvPr>
        </p:nvSpPr>
        <p:spPr>
          <a:xfrm>
            <a:off x="838200" y="2539666"/>
            <a:ext cx="10515600" cy="889334"/>
          </a:xfrm>
        </p:spPr>
        <p:txBody>
          <a:bodyPr>
            <a:noAutofit/>
          </a:bodyPr>
          <a:lstStyle/>
          <a:p>
            <a:pPr algn="just"/>
            <a:r>
              <a:rPr lang="hr-HR" sz="3200">
                <a:solidFill>
                  <a:schemeClr val="tx2">
                    <a:lumMod val="90000"/>
                    <a:lumOff val="10000"/>
                  </a:schemeClr>
                </a:solidFill>
              </a:rPr>
              <a:t>Poštovani, ukoliko MSP trebaju provesti analize od više laboratorija unutar neke institucije (u ovom slučaju Agronomskog fakulteta) mogu li zatražiti dva vaučera?</a:t>
            </a:r>
          </a:p>
        </p:txBody>
      </p:sp>
    </p:spTree>
    <p:extLst>
      <p:ext uri="{BB962C8B-B14F-4D97-AF65-F5344CB8AC3E}">
        <p14:creationId xmlns:p14="http://schemas.microsoft.com/office/powerpoint/2010/main" val="754476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338C2-6170-B1A1-00BD-2C853A23B341}"/>
              </a:ext>
            </a:extLst>
          </p:cNvPr>
          <p:cNvSpPr>
            <a:spLocks noGrp="1"/>
          </p:cNvSpPr>
          <p:nvPr>
            <p:ph idx="1"/>
          </p:nvPr>
        </p:nvSpPr>
        <p:spPr>
          <a:xfrm>
            <a:off x="838200" y="2362034"/>
            <a:ext cx="10515600" cy="1524000"/>
          </a:xfrm>
        </p:spPr>
        <p:txBody>
          <a:bodyPr>
            <a:normAutofit/>
          </a:bodyPr>
          <a:lstStyle/>
          <a:p>
            <a:r>
              <a:rPr lang="hr-HR" sz="3200" b="0" i="0" u="none" strike="noStrike">
                <a:solidFill>
                  <a:schemeClr val="tx2">
                    <a:lumMod val="90000"/>
                    <a:lumOff val="10000"/>
                  </a:schemeClr>
                </a:solidFill>
                <a:effectLst/>
                <a:latin typeface="Aptos Narrow" panose="020B0004020202020204" pitchFamily="34" charset="0"/>
              </a:rPr>
              <a:t>Može li se istovremeno prijaviti za više vaučera s obzirom da imamo nekoliko istraživanja u planu?</a:t>
            </a:r>
            <a:r>
              <a:rPr lang="hr-HR" sz="3200">
                <a:solidFill>
                  <a:schemeClr val="tx2">
                    <a:lumMod val="90000"/>
                    <a:lumOff val="10000"/>
                  </a:schemeClr>
                </a:solidFill>
              </a:rPr>
              <a:t> </a:t>
            </a:r>
          </a:p>
        </p:txBody>
      </p:sp>
      <p:sp>
        <p:nvSpPr>
          <p:cNvPr id="6" name="Slide Number Placeholder 5">
            <a:extLst>
              <a:ext uri="{FF2B5EF4-FFF2-40B4-BE49-F238E27FC236}">
                <a16:creationId xmlns:a16="http://schemas.microsoft.com/office/drawing/2014/main" id="{42752E48-A21A-CA5E-B84C-49584C471983}"/>
              </a:ext>
            </a:extLst>
          </p:cNvPr>
          <p:cNvSpPr>
            <a:spLocks noGrp="1"/>
          </p:cNvSpPr>
          <p:nvPr>
            <p:ph type="sldNum" sz="quarter" idx="12"/>
          </p:nvPr>
        </p:nvSpPr>
        <p:spPr/>
        <p:txBody>
          <a:bodyPr/>
          <a:lstStyle/>
          <a:p>
            <a:fld id="{87E7843D-FF13-4365-9478-9625B70A2705}" type="slidenum">
              <a:rPr lang="en-US" smtClean="0"/>
              <a:t>34</a:t>
            </a:fld>
            <a:endParaRPr lang="en-US"/>
          </a:p>
        </p:txBody>
      </p:sp>
    </p:spTree>
    <p:extLst>
      <p:ext uri="{BB962C8B-B14F-4D97-AF65-F5344CB8AC3E}">
        <p14:creationId xmlns:p14="http://schemas.microsoft.com/office/powerpoint/2010/main" val="1823266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E62A2E-E8F2-7357-CEA8-80C935624985}"/>
              </a:ext>
            </a:extLst>
          </p:cNvPr>
          <p:cNvSpPr>
            <a:spLocks noGrp="1"/>
          </p:cNvSpPr>
          <p:nvPr>
            <p:ph idx="1"/>
          </p:nvPr>
        </p:nvSpPr>
        <p:spPr>
          <a:xfrm>
            <a:off x="838200" y="2306888"/>
            <a:ext cx="10515600" cy="1976354"/>
          </a:xfrm>
        </p:spPr>
        <p:txBody>
          <a:bodyPr>
            <a:normAutofit lnSpcReduction="10000"/>
          </a:bodyPr>
          <a:lstStyle/>
          <a:p>
            <a:pPr algn="just"/>
            <a:r>
              <a:rPr lang="hr-HR">
                <a:solidFill>
                  <a:schemeClr val="tx2">
                    <a:lumMod val="90000"/>
                    <a:lumOff val="10000"/>
                  </a:schemeClr>
                </a:solidFill>
              </a:rPr>
              <a:t>Mogu li se prijaviti na natjecaj projekti koji imaju izraden mvp i spremaju se na testiranje i demonstraciju uredaja sa potencijalnim kupcima? Dal su prihvatljivi troskovi izrade poboljsane verzije uredaja nakon odradene demonstracije i testiranja ureda sa potencijalnim kupcima?</a:t>
            </a:r>
          </a:p>
        </p:txBody>
      </p:sp>
      <p:sp>
        <p:nvSpPr>
          <p:cNvPr id="6" name="Slide Number Placeholder 5">
            <a:extLst>
              <a:ext uri="{FF2B5EF4-FFF2-40B4-BE49-F238E27FC236}">
                <a16:creationId xmlns:a16="http://schemas.microsoft.com/office/drawing/2014/main" id="{CE4D6555-713E-637D-6D99-BE49D49AA4D5}"/>
              </a:ext>
            </a:extLst>
          </p:cNvPr>
          <p:cNvSpPr>
            <a:spLocks noGrp="1"/>
          </p:cNvSpPr>
          <p:nvPr>
            <p:ph type="sldNum" sz="quarter" idx="12"/>
          </p:nvPr>
        </p:nvSpPr>
        <p:spPr/>
        <p:txBody>
          <a:bodyPr/>
          <a:lstStyle/>
          <a:p>
            <a:fld id="{87E7843D-FF13-4365-9478-9625B70A2705}" type="slidenum">
              <a:rPr lang="en-US" smtClean="0"/>
              <a:t>35</a:t>
            </a:fld>
            <a:endParaRPr lang="en-US"/>
          </a:p>
        </p:txBody>
      </p:sp>
    </p:spTree>
    <p:extLst>
      <p:ext uri="{BB962C8B-B14F-4D97-AF65-F5344CB8AC3E}">
        <p14:creationId xmlns:p14="http://schemas.microsoft.com/office/powerpoint/2010/main" val="392896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D9765-FE3C-DE5A-E25A-F064947EE1BB}"/>
              </a:ext>
            </a:extLst>
          </p:cNvPr>
          <p:cNvSpPr>
            <a:spLocks noGrp="1"/>
          </p:cNvSpPr>
          <p:nvPr>
            <p:ph idx="1"/>
          </p:nvPr>
        </p:nvSpPr>
        <p:spPr>
          <a:xfrm>
            <a:off x="1014664" y="2752057"/>
            <a:ext cx="10515600" cy="1194301"/>
          </a:xfrm>
        </p:spPr>
        <p:txBody>
          <a:bodyPr>
            <a:noAutofit/>
          </a:bodyPr>
          <a:lstStyle/>
          <a:p>
            <a:r>
              <a:rPr lang="hr-HR" sz="3200" b="0" i="0" u="none" strike="noStrike">
                <a:solidFill>
                  <a:schemeClr val="tx2">
                    <a:lumMod val="90000"/>
                    <a:lumOff val="10000"/>
                  </a:schemeClr>
                </a:solidFill>
                <a:effectLst/>
                <a:latin typeface="Aptos Narrow" panose="020B0004020202020204" pitchFamily="34" charset="0"/>
              </a:rPr>
              <a:t>Jesu li prihvatljive znanstveno istraživačke organizacije isključivo iz RH?</a:t>
            </a:r>
            <a:r>
              <a:rPr lang="hr-HR" sz="3200">
                <a:solidFill>
                  <a:schemeClr val="tx2">
                    <a:lumMod val="90000"/>
                    <a:lumOff val="10000"/>
                  </a:schemeClr>
                </a:solidFill>
              </a:rPr>
              <a:t> </a:t>
            </a:r>
          </a:p>
        </p:txBody>
      </p:sp>
      <p:sp>
        <p:nvSpPr>
          <p:cNvPr id="6" name="Slide Number Placeholder 5">
            <a:extLst>
              <a:ext uri="{FF2B5EF4-FFF2-40B4-BE49-F238E27FC236}">
                <a16:creationId xmlns:a16="http://schemas.microsoft.com/office/drawing/2014/main" id="{29C9061D-BF5B-7A58-06A3-245419B3391F}"/>
              </a:ext>
            </a:extLst>
          </p:cNvPr>
          <p:cNvSpPr>
            <a:spLocks noGrp="1"/>
          </p:cNvSpPr>
          <p:nvPr>
            <p:ph type="sldNum" sz="quarter" idx="12"/>
          </p:nvPr>
        </p:nvSpPr>
        <p:spPr/>
        <p:txBody>
          <a:bodyPr/>
          <a:lstStyle/>
          <a:p>
            <a:fld id="{87E7843D-FF13-4365-9478-9625B70A2705}" type="slidenum">
              <a:rPr lang="en-US" smtClean="0"/>
              <a:t>36</a:t>
            </a:fld>
            <a:endParaRPr lang="en-US"/>
          </a:p>
        </p:txBody>
      </p:sp>
    </p:spTree>
    <p:extLst>
      <p:ext uri="{BB962C8B-B14F-4D97-AF65-F5344CB8AC3E}">
        <p14:creationId xmlns:p14="http://schemas.microsoft.com/office/powerpoint/2010/main" val="1965852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7D4C0-E7DB-E18E-1459-4EDDA5852675}"/>
              </a:ext>
            </a:extLst>
          </p:cNvPr>
          <p:cNvSpPr>
            <a:spLocks noGrp="1"/>
          </p:cNvSpPr>
          <p:nvPr>
            <p:ph idx="1"/>
          </p:nvPr>
        </p:nvSpPr>
        <p:spPr>
          <a:xfrm>
            <a:off x="838200" y="1253331"/>
            <a:ext cx="10515600" cy="4351338"/>
          </a:xfrm>
        </p:spPr>
        <p:txBody>
          <a:bodyPr>
            <a:normAutofit/>
          </a:bodyPr>
          <a:lstStyle/>
          <a:p>
            <a:pPr algn="just"/>
            <a:r>
              <a:rPr lang="hr-HR">
                <a:solidFill>
                  <a:schemeClr val="tx2">
                    <a:lumMod val="90000"/>
                    <a:lumOff val="10000"/>
                  </a:schemeClr>
                </a:solidFill>
              </a:rPr>
              <a:t>Novoosnovana eco firma za usluge odrzavanje zelenih povrsina. Trenutno kosim sa aku alatima, cime smanjem emisije co2 te koristim prijenosni solarni sustav za punjenje baterije. Znaci koristenje obnovljivih izvora za kosnju bez zagadenja okolisa. Htio bih postaviti primjeri te promjeniti uslugu kosnje. Osim sto je eco jos je i jeftinije za odrzavat te mnoge druge pogodnosti. Volio bih nastaviti tim putem te ubacit aku robotske kosilice kao i prosiriti se na okolne gradove sa svojim eco nacinom.</a:t>
            </a:r>
          </a:p>
          <a:p>
            <a:pPr marL="0" indent="0" algn="just">
              <a:buNone/>
            </a:pPr>
            <a:r>
              <a:rPr lang="en-GB">
                <a:solidFill>
                  <a:schemeClr val="tx2">
                    <a:lumMod val="90000"/>
                    <a:lumOff val="10000"/>
                  </a:schemeClr>
                </a:solidFill>
              </a:rPr>
              <a:t>   </a:t>
            </a:r>
            <a:r>
              <a:rPr lang="hr-HR">
                <a:solidFill>
                  <a:schemeClr val="tx2">
                    <a:lumMod val="90000"/>
                    <a:lumOff val="10000"/>
                  </a:schemeClr>
                </a:solidFill>
              </a:rPr>
              <a:t>Sve ovo pisem zato sto neznam dali sam na pravome mjestu. </a:t>
            </a:r>
            <a:r>
              <a:rPr lang="en-GB">
                <a:solidFill>
                  <a:schemeClr val="tx2">
                    <a:lumMod val="90000"/>
                    <a:lumOff val="10000"/>
                  </a:schemeClr>
                </a:solidFill>
              </a:rPr>
              <a:t>       </a:t>
            </a:r>
            <a:r>
              <a:rPr lang="hr-HR">
                <a:solidFill>
                  <a:schemeClr val="tx2">
                    <a:lumMod val="90000"/>
                    <a:lumOff val="10000"/>
                  </a:schemeClr>
                </a:solidFill>
              </a:rPr>
              <a:t>Veselim se odgovoru.</a:t>
            </a:r>
          </a:p>
        </p:txBody>
      </p:sp>
      <p:sp>
        <p:nvSpPr>
          <p:cNvPr id="6" name="Slide Number Placeholder 5">
            <a:extLst>
              <a:ext uri="{FF2B5EF4-FFF2-40B4-BE49-F238E27FC236}">
                <a16:creationId xmlns:a16="http://schemas.microsoft.com/office/drawing/2014/main" id="{4704F57B-4F13-AACC-AE57-5D38AC9643A4}"/>
              </a:ext>
            </a:extLst>
          </p:cNvPr>
          <p:cNvSpPr>
            <a:spLocks noGrp="1"/>
          </p:cNvSpPr>
          <p:nvPr>
            <p:ph type="sldNum" sz="quarter" idx="12"/>
          </p:nvPr>
        </p:nvSpPr>
        <p:spPr/>
        <p:txBody>
          <a:bodyPr/>
          <a:lstStyle/>
          <a:p>
            <a:fld id="{87E7843D-FF13-4365-9478-9625B70A2705}" type="slidenum">
              <a:rPr lang="en-US" smtClean="0"/>
              <a:t>37</a:t>
            </a:fld>
            <a:endParaRPr lang="en-US"/>
          </a:p>
        </p:txBody>
      </p:sp>
    </p:spTree>
    <p:extLst>
      <p:ext uri="{BB962C8B-B14F-4D97-AF65-F5344CB8AC3E}">
        <p14:creationId xmlns:p14="http://schemas.microsoft.com/office/powerpoint/2010/main" val="2132533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01D5D5-9981-4A7F-A587-44D22DC86934}"/>
              </a:ext>
            </a:extLst>
          </p:cNvPr>
          <p:cNvSpPr>
            <a:spLocks noGrp="1"/>
          </p:cNvSpPr>
          <p:nvPr>
            <p:ph idx="1"/>
          </p:nvPr>
        </p:nvSpPr>
        <p:spPr>
          <a:xfrm>
            <a:off x="838200" y="2210635"/>
            <a:ext cx="10515600" cy="1446965"/>
          </a:xfrm>
        </p:spPr>
        <p:txBody>
          <a:bodyPr>
            <a:normAutofit fontScale="92500" lnSpcReduction="10000"/>
          </a:bodyPr>
          <a:lstStyle/>
          <a:p>
            <a:pPr algn="just"/>
            <a:r>
              <a:rPr lang="hr-HR">
                <a:solidFill>
                  <a:schemeClr val="tx2">
                    <a:lumMod val="90000"/>
                    <a:lumOff val="10000"/>
                  </a:schemeClr>
                </a:solidFill>
              </a:rPr>
              <a:t>Na koji način je osmišljeno povezivanje tvrtki s akademskom zajednicom? Kako uopće pronaći istraživače koji se bave određenim područjem? Gdje pronaći informaciju čime se bave istraživački timovi na našim Sveučilištima?</a:t>
            </a:r>
          </a:p>
        </p:txBody>
      </p:sp>
      <p:sp>
        <p:nvSpPr>
          <p:cNvPr id="6" name="Slide Number Placeholder 5">
            <a:extLst>
              <a:ext uri="{FF2B5EF4-FFF2-40B4-BE49-F238E27FC236}">
                <a16:creationId xmlns:a16="http://schemas.microsoft.com/office/drawing/2014/main" id="{C3FA0FC3-0390-6972-C255-6270311C764B}"/>
              </a:ext>
            </a:extLst>
          </p:cNvPr>
          <p:cNvSpPr>
            <a:spLocks noGrp="1"/>
          </p:cNvSpPr>
          <p:nvPr>
            <p:ph type="sldNum" sz="quarter" idx="12"/>
          </p:nvPr>
        </p:nvSpPr>
        <p:spPr/>
        <p:txBody>
          <a:bodyPr/>
          <a:lstStyle/>
          <a:p>
            <a:fld id="{87E7843D-FF13-4365-9478-9625B70A2705}" type="slidenum">
              <a:rPr lang="en-US" smtClean="0"/>
              <a:t>38</a:t>
            </a:fld>
            <a:endParaRPr lang="en-US"/>
          </a:p>
        </p:txBody>
      </p:sp>
    </p:spTree>
    <p:extLst>
      <p:ext uri="{BB962C8B-B14F-4D97-AF65-F5344CB8AC3E}">
        <p14:creationId xmlns:p14="http://schemas.microsoft.com/office/powerpoint/2010/main" val="191876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11082-783A-E34B-D5DC-6F08622BACE6}"/>
              </a:ext>
            </a:extLst>
          </p:cNvPr>
          <p:cNvSpPr>
            <a:spLocks noGrp="1"/>
          </p:cNvSpPr>
          <p:nvPr>
            <p:ph idx="1"/>
          </p:nvPr>
        </p:nvSpPr>
        <p:spPr>
          <a:xfrm>
            <a:off x="648930" y="755374"/>
            <a:ext cx="6366624" cy="5401585"/>
          </a:xfrm>
        </p:spPr>
        <p:txBody>
          <a:bodyPr>
            <a:normAutofit/>
          </a:bodyPr>
          <a:lstStyle/>
          <a:p>
            <a:pPr marL="0" indent="0">
              <a:lnSpc>
                <a:spcPct val="90000"/>
              </a:lnSpc>
              <a:buNone/>
            </a:pPr>
            <a:r>
              <a:rPr lang="hr-BA" sz="1800">
                <a:solidFill>
                  <a:srgbClr val="002060"/>
                </a:solidFill>
              </a:rPr>
              <a:t>Krajem 2022. godine upitnik je poslan korisnicima čiji su projekti završili prije najmanje godinu dana</a:t>
            </a:r>
            <a:r>
              <a:rPr lang="en-US" sz="1800">
                <a:solidFill>
                  <a:srgbClr val="002060"/>
                </a:solidFill>
              </a:rPr>
              <a:t> (</a:t>
            </a:r>
            <a:r>
              <a:rPr lang="hr-BA" sz="1800">
                <a:solidFill>
                  <a:srgbClr val="002060"/>
                </a:solidFill>
              </a:rPr>
              <a:t>oko 140 korisnika</a:t>
            </a:r>
            <a:r>
              <a:rPr lang="en-US" sz="1800">
                <a:solidFill>
                  <a:srgbClr val="002060"/>
                </a:solidFill>
              </a:rPr>
              <a:t>)</a:t>
            </a:r>
            <a:r>
              <a:rPr lang="hr-BA" sz="1800">
                <a:solidFill>
                  <a:srgbClr val="002060"/>
                </a:solidFill>
              </a:rPr>
              <a:t> - zaprimljeno 59 odgovora</a:t>
            </a:r>
          </a:p>
          <a:p>
            <a:pPr marL="285750" indent="-285750">
              <a:lnSpc>
                <a:spcPct val="90000"/>
              </a:lnSpc>
              <a:buFont typeface="Arial" panose="020B0604020202020204" pitchFamily="34" charset="0"/>
              <a:buChar char="•"/>
            </a:pPr>
            <a:r>
              <a:rPr lang="hr-BA" sz="1800">
                <a:solidFill>
                  <a:srgbClr val="002060"/>
                </a:solidFill>
              </a:rPr>
              <a:t>Dodijeljeno ukupno 119 vaučera 59 korisnika</a:t>
            </a:r>
          </a:p>
          <a:p>
            <a:pPr marL="285750" indent="-285750">
              <a:lnSpc>
                <a:spcPct val="90000"/>
              </a:lnSpc>
              <a:buFont typeface="Arial" panose="020B0604020202020204" pitchFamily="34" charset="0"/>
              <a:buChar char="•"/>
            </a:pPr>
            <a:endParaRPr lang="hr-HR" sz="1800">
              <a:solidFill>
                <a:srgbClr val="002060"/>
              </a:solidFill>
            </a:endParaRPr>
          </a:p>
          <a:p>
            <a:pPr marL="285750" indent="-285750">
              <a:lnSpc>
                <a:spcPct val="90000"/>
              </a:lnSpc>
              <a:buFont typeface="Arial" panose="020B0604020202020204" pitchFamily="34" charset="0"/>
              <a:buChar char="•"/>
            </a:pPr>
            <a:r>
              <a:rPr lang="hr-HR" sz="1800">
                <a:solidFill>
                  <a:srgbClr val="002060"/>
                </a:solidFill>
              </a:rPr>
              <a:t>Razvijeno 126 inovativnih proizvoda</a:t>
            </a:r>
          </a:p>
          <a:p>
            <a:pPr marL="285750" indent="-285750">
              <a:lnSpc>
                <a:spcPct val="90000"/>
              </a:lnSpc>
              <a:buFont typeface="Arial" panose="020B0604020202020204" pitchFamily="34" charset="0"/>
              <a:buChar char="•"/>
            </a:pPr>
            <a:endParaRPr lang="hr-HR" sz="1800">
              <a:solidFill>
                <a:srgbClr val="002060"/>
              </a:solidFill>
            </a:endParaRPr>
          </a:p>
          <a:p>
            <a:pPr marL="285750" indent="-285750">
              <a:lnSpc>
                <a:spcPct val="90000"/>
              </a:lnSpc>
              <a:buFont typeface="Arial" panose="020B0604020202020204" pitchFamily="34" charset="0"/>
              <a:buChar char="•"/>
            </a:pPr>
            <a:r>
              <a:rPr lang="hr-HR" sz="1800">
                <a:solidFill>
                  <a:srgbClr val="002060"/>
                </a:solidFill>
              </a:rPr>
              <a:t>Komercijalizirano 86 proizvoda</a:t>
            </a:r>
          </a:p>
          <a:p>
            <a:pPr marL="285750" indent="-285750">
              <a:lnSpc>
                <a:spcPct val="90000"/>
              </a:lnSpc>
              <a:buFont typeface="Arial" panose="020B0604020202020204" pitchFamily="34" charset="0"/>
              <a:buChar char="•"/>
            </a:pPr>
            <a:endParaRPr lang="hr-HR" sz="1800">
              <a:solidFill>
                <a:srgbClr val="002060"/>
              </a:solidFill>
            </a:endParaRPr>
          </a:p>
          <a:p>
            <a:pPr marL="285750" indent="-285750">
              <a:lnSpc>
                <a:spcPct val="90000"/>
              </a:lnSpc>
              <a:buFont typeface="Arial" panose="020B0604020202020204" pitchFamily="34" charset="0"/>
              <a:buChar char="•"/>
            </a:pPr>
            <a:r>
              <a:rPr lang="hr-HR" sz="1800">
                <a:solidFill>
                  <a:srgbClr val="002060"/>
                </a:solidFill>
              </a:rPr>
              <a:t>69 % korisnika zabilježilo porast prihoda od prodaje uslijed komercijalizacije</a:t>
            </a:r>
          </a:p>
          <a:p>
            <a:pPr marL="285750" indent="-285750">
              <a:lnSpc>
                <a:spcPct val="90000"/>
              </a:lnSpc>
              <a:buFont typeface="Arial" panose="020B0604020202020204" pitchFamily="34" charset="0"/>
              <a:buChar char="•"/>
            </a:pPr>
            <a:endParaRPr lang="hr-HR" sz="1800">
              <a:solidFill>
                <a:srgbClr val="002060"/>
              </a:solidFill>
            </a:endParaRPr>
          </a:p>
          <a:p>
            <a:pPr marL="285750" indent="-285750">
              <a:lnSpc>
                <a:spcPct val="90000"/>
              </a:lnSpc>
              <a:buFont typeface="Arial" panose="020B0604020202020204" pitchFamily="34" charset="0"/>
              <a:buChar char="•"/>
            </a:pPr>
            <a:r>
              <a:rPr lang="hr-HR" sz="1800">
                <a:solidFill>
                  <a:srgbClr val="002060"/>
                </a:solidFill>
              </a:rPr>
              <a:t>83 % korisnika nastavilo suradnju sa ZIO</a:t>
            </a:r>
            <a:endParaRPr lang="en-GB" sz="1800">
              <a:solidFill>
                <a:srgbClr val="002060"/>
              </a:solidFill>
            </a:endParaRPr>
          </a:p>
          <a:p>
            <a:pPr marL="285750" indent="-285750">
              <a:lnSpc>
                <a:spcPct val="90000"/>
              </a:lnSpc>
              <a:buFont typeface="Arial" panose="020B0604020202020204" pitchFamily="34" charset="0"/>
              <a:buChar char="•"/>
            </a:pPr>
            <a:endParaRPr lang="en-GB" sz="1800">
              <a:solidFill>
                <a:srgbClr val="002060"/>
              </a:solidFill>
            </a:endParaRPr>
          </a:p>
          <a:p>
            <a:pPr>
              <a:lnSpc>
                <a:spcPct val="90000"/>
              </a:lnSpc>
            </a:pPr>
            <a:endParaRPr lang="en-GB" sz="1800">
              <a:solidFill>
                <a:srgbClr val="002060"/>
              </a:solidFill>
              <a:latin typeface="Calibri" panose="020F0502020204030204" pitchFamily="34" charset="0"/>
              <a:cs typeface="Arial" panose="020B0604020202020204" pitchFamily="34" charset="0"/>
            </a:endParaRPr>
          </a:p>
          <a:p>
            <a:pPr>
              <a:lnSpc>
                <a:spcPct val="90000"/>
              </a:lnSpc>
            </a:pPr>
            <a:endParaRPr lang="en-US" sz="1800">
              <a:solidFill>
                <a:srgbClr val="002060"/>
              </a:solidFill>
            </a:endParaRPr>
          </a:p>
        </p:txBody>
      </p:sp>
      <p:sp>
        <p:nvSpPr>
          <p:cNvPr id="6" name="Slide Number Placeholder 5">
            <a:extLst>
              <a:ext uri="{FF2B5EF4-FFF2-40B4-BE49-F238E27FC236}">
                <a16:creationId xmlns:a16="http://schemas.microsoft.com/office/drawing/2014/main" id="{33D36041-906A-4798-1BE1-6A3915C2295C}"/>
              </a:ext>
            </a:extLst>
          </p:cNvPr>
          <p:cNvSpPr>
            <a:spLocks noGrp="1"/>
          </p:cNvSpPr>
          <p:nvPr>
            <p:ph type="sldNum" sz="quarter" idx="12"/>
          </p:nvPr>
        </p:nvSpPr>
        <p:spPr/>
        <p:txBody>
          <a:bodyPr>
            <a:normAutofit/>
          </a:bodyPr>
          <a:lstStyle/>
          <a:p>
            <a:pPr>
              <a:spcAft>
                <a:spcPts val="600"/>
              </a:spcAft>
            </a:pPr>
            <a:fld id="{87E7843D-FF13-4365-9478-9625B70A2705}" type="slidenum">
              <a:rPr lang="en-US" smtClean="0">
                <a:solidFill>
                  <a:srgbClr val="FFFFFF"/>
                </a:solidFill>
              </a:rPr>
              <a:pPr>
                <a:spcAft>
                  <a:spcPts val="600"/>
                </a:spcAft>
              </a:pPr>
              <a:t>4</a:t>
            </a:fld>
            <a:endParaRPr lang="en-US">
              <a:solidFill>
                <a:srgbClr val="FFFFFF"/>
              </a:solidFill>
            </a:endParaRPr>
          </a:p>
        </p:txBody>
      </p:sp>
      <p:pic>
        <p:nvPicPr>
          <p:cNvPr id="7" name="Picture 6">
            <a:extLst>
              <a:ext uri="{FF2B5EF4-FFF2-40B4-BE49-F238E27FC236}">
                <a16:creationId xmlns:a16="http://schemas.microsoft.com/office/drawing/2014/main" id="{CF93DE9F-B742-CF8C-BAF0-5E982FAD4BE8}"/>
              </a:ext>
            </a:extLst>
          </p:cNvPr>
          <p:cNvPicPr>
            <a:picLocks noChangeAspect="1"/>
          </p:cNvPicPr>
          <p:nvPr/>
        </p:nvPicPr>
        <p:blipFill rotWithShape="1">
          <a:blip r:embed="rId3"/>
          <a:srcRect l="1830" r="11342" b="-3"/>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8" name="Picture 7">
            <a:extLst>
              <a:ext uri="{FF2B5EF4-FFF2-40B4-BE49-F238E27FC236}">
                <a16:creationId xmlns:a16="http://schemas.microsoft.com/office/drawing/2014/main" id="{39F20595-76A9-96EA-B9B4-6E50F0E490A0}"/>
              </a:ext>
            </a:extLst>
          </p:cNvPr>
          <p:cNvPicPr>
            <a:picLocks noChangeAspect="1"/>
          </p:cNvPicPr>
          <p:nvPr/>
        </p:nvPicPr>
        <p:blipFill rotWithShape="1">
          <a:blip r:embed="rId4"/>
          <a:srcRect t="3035" r="-1" b="-1"/>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209062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E699AB-2EF7-9CA3-A781-7F67AE0FDE0C}"/>
              </a:ext>
            </a:extLst>
          </p:cNvPr>
          <p:cNvPicPr>
            <a:picLocks noChangeAspect="1"/>
          </p:cNvPicPr>
          <p:nvPr/>
        </p:nvPicPr>
        <p:blipFill>
          <a:blip r:embed="rId3"/>
          <a:stretch>
            <a:fillRect/>
          </a:stretch>
        </p:blipFill>
        <p:spPr>
          <a:xfrm>
            <a:off x="7534656" y="225538"/>
            <a:ext cx="4014216" cy="3361687"/>
          </a:xfrm>
          <a:prstGeom prst="rect">
            <a:avLst/>
          </a:prstGeom>
        </p:spPr>
      </p:pic>
      <p:pic>
        <p:nvPicPr>
          <p:cNvPr id="9" name="Picture 8">
            <a:extLst>
              <a:ext uri="{FF2B5EF4-FFF2-40B4-BE49-F238E27FC236}">
                <a16:creationId xmlns:a16="http://schemas.microsoft.com/office/drawing/2014/main" id="{4D59A520-AAA3-D43B-034C-2A00BE623505}"/>
              </a:ext>
            </a:extLst>
          </p:cNvPr>
          <p:cNvPicPr>
            <a:picLocks noChangeAspect="1"/>
          </p:cNvPicPr>
          <p:nvPr/>
        </p:nvPicPr>
        <p:blipFill>
          <a:blip r:embed="rId4"/>
          <a:stretch>
            <a:fillRect/>
          </a:stretch>
        </p:blipFill>
        <p:spPr>
          <a:xfrm>
            <a:off x="7863840" y="4323189"/>
            <a:ext cx="3995928" cy="1688279"/>
          </a:xfrm>
          <a:prstGeom prst="rect">
            <a:avLst/>
          </a:prstGeom>
        </p:spPr>
      </p:pic>
      <p:graphicFrame>
        <p:nvGraphicFramePr>
          <p:cNvPr id="24" name="Content Placeholder 2">
            <a:extLst>
              <a:ext uri="{FF2B5EF4-FFF2-40B4-BE49-F238E27FC236}">
                <a16:creationId xmlns:a16="http://schemas.microsoft.com/office/drawing/2014/main" id="{D17E8893-5A9C-9364-F96B-0BEAB01D316C}"/>
              </a:ext>
            </a:extLst>
          </p:cNvPr>
          <p:cNvGraphicFramePr>
            <a:graphicFrameLocks noGrp="1"/>
          </p:cNvGraphicFramePr>
          <p:nvPr>
            <p:ph idx="1"/>
            <p:extLst>
              <p:ext uri="{D42A27DB-BD31-4B8C-83A1-F6EECF244321}">
                <p14:modId xmlns:p14="http://schemas.microsoft.com/office/powerpoint/2010/main" val="1257591294"/>
              </p:ext>
            </p:extLst>
          </p:nvPr>
        </p:nvGraphicFramePr>
        <p:xfrm>
          <a:off x="640080" y="2706624"/>
          <a:ext cx="6894576" cy="3483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9641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9120782D-F6CE-5A5F-0A0C-11D7EAEFC0FD}"/>
              </a:ext>
            </a:extLst>
          </p:cNvPr>
          <p:cNvSpPr>
            <a:spLocks noGrp="1"/>
          </p:cNvSpPr>
          <p:nvPr>
            <p:ph type="ctrTitle"/>
          </p:nvPr>
        </p:nvSpPr>
        <p:spPr>
          <a:xfrm>
            <a:off x="1524003" y="1999615"/>
            <a:ext cx="9144000" cy="2764028"/>
          </a:xfrm>
        </p:spPr>
        <p:txBody>
          <a:bodyPr anchor="ctr">
            <a:normAutofit/>
          </a:bodyPr>
          <a:lstStyle/>
          <a:p>
            <a:r>
              <a:rPr lang="en-US" sz="5600"/>
              <a:t>Inovacijski vaučeri za MSP-ove </a:t>
            </a:r>
            <a:br>
              <a:rPr lang="en-US" sz="5600"/>
            </a:br>
            <a:r>
              <a:rPr lang="en-US" sz="5600"/>
              <a:t>referentni broj: PK.1.1.06.</a:t>
            </a:r>
            <a:br>
              <a:rPr lang="en-US" sz="5600"/>
            </a:br>
            <a:endParaRPr lang="en-US" sz="5600"/>
          </a:p>
        </p:txBody>
      </p:sp>
      <p:sp>
        <p:nvSpPr>
          <p:cNvPr id="20" name="Rectangle 1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7380D8F-8A5E-CAD4-1AB2-5946E94AC48D}"/>
              </a:ext>
            </a:extLst>
          </p:cNvPr>
          <p:cNvSpPr>
            <a:spLocks noGrp="1"/>
          </p:cNvSpPr>
          <p:nvPr>
            <p:ph type="sldNum" sz="quarter" idx="12"/>
          </p:nvPr>
        </p:nvSpPr>
        <p:spPr>
          <a:xfrm>
            <a:off x="10489019" y="6356350"/>
            <a:ext cx="1268818"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6</a:t>
            </a:fld>
            <a:endParaRPr lang="en-US">
              <a:solidFill>
                <a:schemeClr val="tx1">
                  <a:lumMod val="50000"/>
                  <a:lumOff val="50000"/>
                </a:schemeClr>
              </a:solidFill>
            </a:endParaRPr>
          </a:p>
        </p:txBody>
      </p:sp>
    </p:spTree>
    <p:extLst>
      <p:ext uri="{BB962C8B-B14F-4D97-AF65-F5344CB8AC3E}">
        <p14:creationId xmlns:p14="http://schemas.microsoft.com/office/powerpoint/2010/main" val="288398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B155A-CA2F-B120-71C2-311D96BE8E93}"/>
              </a:ext>
            </a:extLst>
          </p:cNvPr>
          <p:cNvSpPr>
            <a:spLocks noGrp="1"/>
          </p:cNvSpPr>
          <p:nvPr>
            <p:ph type="title"/>
          </p:nvPr>
        </p:nvSpPr>
        <p:spPr>
          <a:xfrm>
            <a:off x="838200" y="177555"/>
            <a:ext cx="10515600" cy="807183"/>
          </a:xfrm>
        </p:spPr>
        <p:txBody>
          <a:bodyPr>
            <a:normAutofit/>
          </a:bodyPr>
          <a:lstStyle/>
          <a:p>
            <a:r>
              <a:rPr lang="pl-PL" sz="3200">
                <a:solidFill>
                  <a:srgbClr val="002060"/>
                </a:solidFill>
              </a:rPr>
              <a:t>Strateški i zakonodavni okvir</a:t>
            </a:r>
            <a:endParaRPr lang="en-GB" sz="3200">
              <a:solidFill>
                <a:srgbClr val="002060"/>
              </a:solidFill>
            </a:endParaRPr>
          </a:p>
        </p:txBody>
      </p:sp>
      <p:sp>
        <p:nvSpPr>
          <p:cNvPr id="3" name="Content Placeholder 2">
            <a:extLst>
              <a:ext uri="{FF2B5EF4-FFF2-40B4-BE49-F238E27FC236}">
                <a16:creationId xmlns:a16="http://schemas.microsoft.com/office/drawing/2014/main" id="{10155013-BE60-D6BD-C58A-6F3F596034D3}"/>
              </a:ext>
            </a:extLst>
          </p:cNvPr>
          <p:cNvSpPr>
            <a:spLocks noGrp="1"/>
          </p:cNvSpPr>
          <p:nvPr>
            <p:ph idx="1"/>
          </p:nvPr>
        </p:nvSpPr>
        <p:spPr>
          <a:xfrm>
            <a:off x="-1" y="738554"/>
            <a:ext cx="10374923" cy="5565565"/>
          </a:xfrm>
        </p:spPr>
        <p:txBody>
          <a:bodyPr>
            <a:noAutofit/>
          </a:bodyPr>
          <a:lstStyle/>
          <a:p>
            <a:pPr>
              <a:lnSpc>
                <a:spcPct val="90000"/>
              </a:lnSpc>
            </a:pPr>
            <a:endParaRPr lang="en-GB" sz="1100">
              <a:solidFill>
                <a:schemeClr val="tx2">
                  <a:lumMod val="90000"/>
                  <a:lumOff val="10000"/>
                </a:schemeClr>
              </a:solidFill>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Program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konkurentnost</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kohezija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2021.-2027. </a:t>
            </a: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Prioritet</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1.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Jačanje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gospodarstva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ulaganjem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u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istraživanje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inovacije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podupiranjem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poslovne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konkurentnosti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digitalizacije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razvojem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vještina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za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pametnu</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specijalizaciju</a:t>
            </a:r>
            <a:endPar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endParaRPr>
          </a:p>
          <a:p>
            <a:pPr marL="957263" lvl="2" indent="-285750" defTabSz="914400">
              <a:lnSpc>
                <a:spcPct val="90000"/>
              </a:lnSpc>
              <a:spcBef>
                <a:spcPts val="600"/>
              </a:spcBef>
              <a:spcAft>
                <a:spcPts val="1200"/>
              </a:spcAft>
              <a:buClrTx/>
              <a:buSzTx/>
              <a:buFont typeface="Arial" panose="020B0604020202020204" pitchFamily="34" charset="0"/>
              <a:buChar char="•"/>
              <a:defRPr/>
            </a:pP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Specifični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cilj</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RSO 1.1.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Razvoj</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jačanje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istraživačkih</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inovacijskih</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kapaciteta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prihvaćanje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naprednih</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tehnologija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U</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redba</a:t>
            </a: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K</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omisije</a:t>
            </a: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(EU) br. 651/2014</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bg-BG"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о</a:t>
            </a: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d 17. lipnja 2014.</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o ocjenjivanju određenih kategorija potpora spojivima s unutarnjim tržištem u primjeni članaka 107. i 108. Ugovora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koju</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je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zamijenila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Uredba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Komisije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(EU) br. 2023/1315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tzv</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Uredba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o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općem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skupnom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izuzeću</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tj</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GBER)</a:t>
            </a: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Program dodjele državnih potpora za inovacije za MSP-ove putem inovacijskih vaučera</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temelj</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članak</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28. (Potpore za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inovacije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za MSP-</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ove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Uredbe</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o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općem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skupnom</a:t>
            </a:r>
            <a:r>
              <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rPr>
              <a:t> </a:t>
            </a:r>
            <a:r>
              <a:rPr kumimoji="0" lang="en-GB" i="0" u="none" strike="noStrike" kern="1200" cap="none" spc="0" normalizeH="0" baseline="0" noProof="0" err="1">
                <a:ln>
                  <a:noFill/>
                </a:ln>
                <a:solidFill>
                  <a:schemeClr val="tx2">
                    <a:lumMod val="90000"/>
                    <a:lumOff val="10000"/>
                  </a:schemeClr>
                </a:solidFill>
                <a:effectLst/>
                <a:uLnTx/>
                <a:uFillTx/>
                <a:ea typeface="+mj-ea"/>
                <a:cs typeface="Times New Roman" panose="02020603050405020304" pitchFamily="18" charset="0"/>
              </a:rPr>
              <a:t>izuzeću</a:t>
            </a:r>
            <a:endParaRPr kumimoji="0" lang="en-GB" i="0" u="none" strike="noStrike" kern="1200" cap="none" spc="0" normalizeH="0" baseline="0" noProof="0">
              <a:ln>
                <a:noFill/>
              </a:ln>
              <a:solidFill>
                <a:schemeClr val="tx2">
                  <a:lumMod val="90000"/>
                  <a:lumOff val="10000"/>
                </a:schemeClr>
              </a:solidFill>
              <a:effectLst/>
              <a:uLnTx/>
              <a:uFillTx/>
              <a:ea typeface="+mj-ea"/>
              <a:cs typeface="Times New Roman" panose="02020603050405020304" pitchFamily="18" charset="0"/>
            </a:endParaRPr>
          </a:p>
          <a:p>
            <a:pPr marL="557213" marR="0" lvl="1" indent="-285750" defTabSz="914400" rtl="0" eaLnBrk="1" fontAlgn="auto" latinLnBrk="0" hangingPunct="1">
              <a:lnSpc>
                <a:spcPct val="90000"/>
              </a:lnSpc>
              <a:spcBef>
                <a:spcPts val="600"/>
              </a:spcBef>
              <a:spcAft>
                <a:spcPts val="1200"/>
              </a:spcAft>
              <a:buClrTx/>
              <a:buSzTx/>
              <a:buFont typeface="Wingdings" panose="05000000000000000000" pitchFamily="2" charset="2"/>
              <a:buChar char="v"/>
              <a:tabLst/>
              <a:defRPr/>
            </a:pPr>
            <a:r>
              <a:rPr kumimoji="0" lang="hr-HR" i="0" u="none" strike="noStrike" kern="1200" cap="none" spc="0" normalizeH="0" baseline="0" noProof="0">
                <a:ln>
                  <a:noFill/>
                </a:ln>
                <a:solidFill>
                  <a:schemeClr val="tx2">
                    <a:lumMod val="90000"/>
                    <a:lumOff val="10000"/>
                  </a:schemeClr>
                </a:solidFill>
                <a:effectLst/>
                <a:uLnTx/>
                <a:uFillTx/>
                <a:ea typeface="Yu Mincho" panose="02020400000000000000" pitchFamily="18" charset="-128"/>
                <a:cs typeface="Times New Roman" panose="02020603050405020304" pitchFamily="18" charset="0"/>
              </a:rPr>
              <a:t>Strategija pametne specijalizacije do 2029. (S3) </a:t>
            </a:r>
            <a:endParaRPr lang="en-GB">
              <a:solidFill>
                <a:schemeClr val="tx2">
                  <a:lumMod val="90000"/>
                  <a:lumOff val="10000"/>
                </a:schemeClr>
              </a:solidFill>
            </a:endParaRPr>
          </a:p>
          <a:p>
            <a:pPr>
              <a:lnSpc>
                <a:spcPct val="90000"/>
              </a:lnSpc>
            </a:pPr>
            <a:endParaRPr lang="en-US" sz="1600"/>
          </a:p>
        </p:txBody>
      </p:sp>
      <p:pic>
        <p:nvPicPr>
          <p:cNvPr id="16" name="Picture 15">
            <a:extLst>
              <a:ext uri="{FF2B5EF4-FFF2-40B4-BE49-F238E27FC236}">
                <a16:creationId xmlns:a16="http://schemas.microsoft.com/office/drawing/2014/main" id="{C045E87B-D6A8-F23F-E943-15F250F886CF}"/>
              </a:ext>
            </a:extLst>
          </p:cNvPr>
          <p:cNvPicPr>
            <a:picLocks noChangeAspect="1"/>
          </p:cNvPicPr>
          <p:nvPr/>
        </p:nvPicPr>
        <p:blipFill rotWithShape="1">
          <a:blip r:embed="rId3"/>
          <a:srcRect l="22338" r="38155" b="-1"/>
          <a:stretch/>
        </p:blipFill>
        <p:spPr>
          <a:xfrm>
            <a:off x="10236820" y="0"/>
            <a:ext cx="1955179" cy="3821723"/>
          </a:xfrm>
          <a:prstGeom prst="rect">
            <a:avLst/>
          </a:prstGeom>
        </p:spPr>
      </p:pic>
    </p:spTree>
    <p:extLst>
      <p:ext uri="{BB962C8B-B14F-4D97-AF65-F5344CB8AC3E}">
        <p14:creationId xmlns:p14="http://schemas.microsoft.com/office/powerpoint/2010/main" val="262177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ACEEC6-74BD-ABA3-BDC4-0FC34470CBBF}"/>
              </a:ext>
            </a:extLst>
          </p:cNvPr>
          <p:cNvSpPr>
            <a:spLocks noGrp="1"/>
          </p:cNvSpPr>
          <p:nvPr>
            <p:ph type="title"/>
          </p:nvPr>
        </p:nvSpPr>
        <p:spPr>
          <a:xfrm>
            <a:off x="621792" y="1161288"/>
            <a:ext cx="3602736" cy="4526280"/>
          </a:xfrm>
        </p:spPr>
        <p:txBody>
          <a:bodyPr>
            <a:normAutofit/>
          </a:bodyPr>
          <a:lstStyle/>
          <a:p>
            <a:r>
              <a:rPr lang="en-GB" sz="4000">
                <a:solidFill>
                  <a:schemeClr val="tx2">
                    <a:lumMod val="90000"/>
                    <a:lumOff val="10000"/>
                  </a:schemeClr>
                </a:solidFill>
              </a:rPr>
              <a:t>Strategija pametne specijalizacije</a:t>
            </a:r>
            <a:endParaRPr lang="hr-HR" sz="4000">
              <a:solidFill>
                <a:schemeClr val="tx2">
                  <a:lumMod val="90000"/>
                  <a:lumOff val="10000"/>
                </a:schemeClr>
              </a:solidFill>
            </a:endParaRPr>
          </a:p>
        </p:txBody>
      </p:sp>
      <p:sp>
        <p:nvSpPr>
          <p:cNvPr id="33" name="Rectangle 3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250BAC-F8E1-E2F0-97D6-C0118DA7AFA8}"/>
              </a:ext>
            </a:extLst>
          </p:cNvPr>
          <p:cNvSpPr>
            <a:spLocks noGrp="1"/>
          </p:cNvSpPr>
          <p:nvPr>
            <p:ph idx="1"/>
          </p:nvPr>
        </p:nvSpPr>
        <p:spPr>
          <a:xfrm>
            <a:off x="5029201" y="932688"/>
            <a:ext cx="6321552" cy="5423662"/>
          </a:xfrm>
        </p:spPr>
        <p:txBody>
          <a:bodyPr anchor="ctr">
            <a:noAutofit/>
          </a:bodyPr>
          <a:lstStyle/>
          <a:p>
            <a:r>
              <a:rPr lang="hr-HR" sz="1800">
                <a:solidFill>
                  <a:schemeClr val="tx2">
                    <a:lumMod val="90000"/>
                    <a:lumOff val="10000"/>
                  </a:schemeClr>
                </a:solidFill>
              </a:rPr>
              <a:t>U razdoblju 2021.-2027. S3 do 2029. ima za cilj doprinijeti ostvarivanju cilja kohezijske politike „Pametnija Europa“ kroz inovacije i podršku gospodarskoj transformaciji i modernizaciji te industrijskoj tranziciji regionalnih gospodarstava, i na taj način poduprijeti provedbu strateških ciljeva Republike Hrvatske definiranih Nacionalnom razvojnom strategijom do 2030. godine.</a:t>
            </a:r>
            <a:endParaRPr lang="en-GB" sz="1800">
              <a:solidFill>
                <a:schemeClr val="tx2">
                  <a:lumMod val="90000"/>
                  <a:lumOff val="10000"/>
                </a:schemeClr>
              </a:solidFill>
            </a:endParaRPr>
          </a:p>
          <a:p>
            <a:pPr marL="0" indent="0">
              <a:buNone/>
            </a:pPr>
            <a:endParaRPr lang="en-GB" sz="1800">
              <a:solidFill>
                <a:schemeClr val="tx2">
                  <a:lumMod val="90000"/>
                  <a:lumOff val="10000"/>
                </a:schemeClr>
              </a:solidFill>
            </a:endParaRPr>
          </a:p>
          <a:p>
            <a:pPr marL="0" indent="0">
              <a:buNone/>
            </a:pPr>
            <a:r>
              <a:rPr lang="en-GB" sz="1800">
                <a:solidFill>
                  <a:schemeClr val="tx2">
                    <a:lumMod val="90000"/>
                    <a:lumOff val="10000"/>
                  </a:schemeClr>
                </a:solidFill>
              </a:rPr>
              <a:t>T</a:t>
            </a:r>
            <a:r>
              <a:rPr lang="hr-HR" sz="1800">
                <a:solidFill>
                  <a:schemeClr val="tx2">
                    <a:lumMod val="90000"/>
                    <a:lumOff val="10000"/>
                  </a:schemeClr>
                </a:solidFill>
              </a:rPr>
              <a:t>ematsk</a:t>
            </a:r>
            <a:r>
              <a:rPr lang="en-GB" sz="1800">
                <a:solidFill>
                  <a:schemeClr val="tx2">
                    <a:lumMod val="90000"/>
                    <a:lumOff val="10000"/>
                  </a:schemeClr>
                </a:solidFill>
              </a:rPr>
              <a:t>a</a:t>
            </a:r>
            <a:r>
              <a:rPr lang="hr-HR" sz="1800">
                <a:solidFill>
                  <a:schemeClr val="tx2">
                    <a:lumMod val="90000"/>
                    <a:lumOff val="10000"/>
                  </a:schemeClr>
                </a:solidFill>
              </a:rPr>
              <a:t> prioritetn</a:t>
            </a:r>
            <a:r>
              <a:rPr lang="en-GB" sz="1800">
                <a:solidFill>
                  <a:schemeClr val="tx2">
                    <a:lumMod val="90000"/>
                    <a:lumOff val="10000"/>
                  </a:schemeClr>
                </a:solidFill>
              </a:rPr>
              <a:t>a</a:t>
            </a:r>
            <a:r>
              <a:rPr lang="hr-HR" sz="1800">
                <a:solidFill>
                  <a:schemeClr val="tx2">
                    <a:lumMod val="90000"/>
                    <a:lumOff val="10000"/>
                  </a:schemeClr>
                </a:solidFill>
              </a:rPr>
              <a:t> područja </a:t>
            </a:r>
            <a:r>
              <a:rPr lang="en-GB" sz="1800">
                <a:solidFill>
                  <a:schemeClr val="tx2">
                    <a:lumMod val="90000"/>
                    <a:lumOff val="10000"/>
                  </a:schemeClr>
                </a:solidFill>
              </a:rPr>
              <a:t>(TPP):</a:t>
            </a:r>
          </a:p>
          <a:p>
            <a:r>
              <a:rPr lang="hr-HR" sz="1800">
                <a:solidFill>
                  <a:schemeClr val="tx2">
                    <a:lumMod val="90000"/>
                    <a:lumOff val="10000"/>
                  </a:schemeClr>
                </a:solidFill>
              </a:rPr>
              <a:t>Personalizirana briga o zdravlju </a:t>
            </a:r>
            <a:endParaRPr lang="en-GB" sz="1800">
              <a:solidFill>
                <a:schemeClr val="tx2">
                  <a:lumMod val="90000"/>
                  <a:lumOff val="10000"/>
                </a:schemeClr>
              </a:solidFill>
            </a:endParaRPr>
          </a:p>
          <a:p>
            <a:r>
              <a:rPr lang="hr-HR" sz="1800">
                <a:solidFill>
                  <a:schemeClr val="tx2">
                    <a:lumMod val="90000"/>
                    <a:lumOff val="10000"/>
                  </a:schemeClr>
                </a:solidFill>
              </a:rPr>
              <a:t>Pametna i čista energija </a:t>
            </a:r>
            <a:endParaRPr lang="en-GB" sz="1800">
              <a:solidFill>
                <a:schemeClr val="tx2">
                  <a:lumMod val="90000"/>
                  <a:lumOff val="10000"/>
                </a:schemeClr>
              </a:solidFill>
            </a:endParaRPr>
          </a:p>
          <a:p>
            <a:r>
              <a:rPr lang="hr-HR" sz="1800">
                <a:solidFill>
                  <a:schemeClr val="tx2">
                    <a:lumMod val="90000"/>
                    <a:lumOff val="10000"/>
                  </a:schemeClr>
                </a:solidFill>
              </a:rPr>
              <a:t>Pametan i zeleni promet </a:t>
            </a:r>
            <a:endParaRPr lang="en-GB" sz="1800">
              <a:solidFill>
                <a:schemeClr val="tx2">
                  <a:lumMod val="90000"/>
                  <a:lumOff val="10000"/>
                </a:schemeClr>
              </a:solidFill>
            </a:endParaRPr>
          </a:p>
          <a:p>
            <a:r>
              <a:rPr lang="hr-HR" sz="1800">
                <a:solidFill>
                  <a:schemeClr val="tx2">
                    <a:lumMod val="90000"/>
                    <a:lumOff val="10000"/>
                  </a:schemeClr>
                </a:solidFill>
              </a:rPr>
              <a:t>Sigurnost i dvojna namjena – svijest,</a:t>
            </a:r>
            <a:r>
              <a:rPr lang="en-GB" sz="1800">
                <a:solidFill>
                  <a:schemeClr val="tx2">
                    <a:lumMod val="90000"/>
                    <a:lumOff val="10000"/>
                  </a:schemeClr>
                </a:solidFill>
              </a:rPr>
              <a:t> </a:t>
            </a:r>
            <a:r>
              <a:rPr lang="hr-HR" sz="1800">
                <a:solidFill>
                  <a:schemeClr val="tx2">
                    <a:lumMod val="90000"/>
                    <a:lumOff val="10000"/>
                  </a:schemeClr>
                </a:solidFill>
              </a:rPr>
              <a:t>prevencija, odgovor, sanacija </a:t>
            </a:r>
            <a:endParaRPr lang="en-GB" sz="1800">
              <a:solidFill>
                <a:schemeClr val="tx2">
                  <a:lumMod val="90000"/>
                  <a:lumOff val="10000"/>
                </a:schemeClr>
              </a:solidFill>
            </a:endParaRPr>
          </a:p>
          <a:p>
            <a:r>
              <a:rPr lang="hr-HR" sz="1800">
                <a:solidFill>
                  <a:schemeClr val="tx2">
                    <a:lumMod val="90000"/>
                    <a:lumOff val="10000"/>
                  </a:schemeClr>
                </a:solidFill>
              </a:rPr>
              <a:t>Održiva i kružna hrana </a:t>
            </a:r>
            <a:endParaRPr lang="en-GB" sz="1800">
              <a:solidFill>
                <a:schemeClr val="tx2">
                  <a:lumMod val="90000"/>
                  <a:lumOff val="10000"/>
                </a:schemeClr>
              </a:solidFill>
            </a:endParaRPr>
          </a:p>
          <a:p>
            <a:r>
              <a:rPr lang="it-IT" sz="1800">
                <a:solidFill>
                  <a:schemeClr val="tx2">
                    <a:lumMod val="90000"/>
                    <a:lumOff val="10000"/>
                  </a:schemeClr>
                </a:solidFill>
              </a:rPr>
              <a:t>Prilagođeni i integrirani proizvodi od drva </a:t>
            </a:r>
          </a:p>
          <a:p>
            <a:r>
              <a:rPr lang="hr-HR" sz="1800">
                <a:solidFill>
                  <a:schemeClr val="tx2">
                    <a:lumMod val="90000"/>
                    <a:lumOff val="10000"/>
                  </a:schemeClr>
                </a:solidFill>
              </a:rPr>
              <a:t>Digitalni proizvodi i platforme</a:t>
            </a:r>
          </a:p>
        </p:txBody>
      </p:sp>
      <p:sp>
        <p:nvSpPr>
          <p:cNvPr id="6" name="Slide Number Placeholder 5">
            <a:extLst>
              <a:ext uri="{FF2B5EF4-FFF2-40B4-BE49-F238E27FC236}">
                <a16:creationId xmlns:a16="http://schemas.microsoft.com/office/drawing/2014/main" id="{C77ACACB-1119-10B4-1442-7303017B5555}"/>
              </a:ext>
            </a:extLst>
          </p:cNvPr>
          <p:cNvSpPr>
            <a:spLocks noGrp="1"/>
          </p:cNvSpPr>
          <p:nvPr>
            <p:ph type="sldNum" sz="quarter" idx="12"/>
          </p:nvPr>
        </p:nvSpPr>
        <p:spPr>
          <a:xfrm>
            <a:off x="10351362" y="6356350"/>
            <a:ext cx="1002437" cy="365125"/>
          </a:xfrm>
        </p:spPr>
        <p:txBody>
          <a:bodyPr>
            <a:normAutofit/>
          </a:bodyPr>
          <a:lstStyle/>
          <a:p>
            <a:pPr>
              <a:spcAft>
                <a:spcPts val="600"/>
              </a:spcAft>
            </a:pPr>
            <a:fld id="{87E7843D-FF13-4365-9478-9625B70A2705}"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spTree>
    <p:extLst>
      <p:ext uri="{BB962C8B-B14F-4D97-AF65-F5344CB8AC3E}">
        <p14:creationId xmlns:p14="http://schemas.microsoft.com/office/powerpoint/2010/main" val="53457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EA7B772B-52B9-A0F8-F639-2A627D5B3CE7}"/>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defTabSz="914400">
              <a:spcAft>
                <a:spcPts val="600"/>
              </a:spcAft>
            </a:pPr>
            <a:fld id="{87E7843D-FF13-4365-9478-9625B70A2705}" type="slidenum">
              <a:rPr lang="en-US" smtClean="0">
                <a:solidFill>
                  <a:schemeClr val="tx1">
                    <a:tint val="75000"/>
                  </a:schemeClr>
                </a:solidFill>
              </a:rPr>
              <a:pPr defTabSz="914400">
                <a:spcAft>
                  <a:spcPts val="600"/>
                </a:spcAft>
              </a:pPr>
              <a:t>9</a:t>
            </a:fld>
            <a:endParaRPr lang="en-US">
              <a:solidFill>
                <a:schemeClr val="tx1">
                  <a:tint val="75000"/>
                </a:schemeClr>
              </a:solidFill>
            </a:endParaRPr>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E9E6E8-8AA9-95A8-E63C-EB45119102F3}"/>
              </a:ext>
            </a:extLst>
          </p:cNvPr>
          <p:cNvPicPr>
            <a:picLocks noChangeAspect="1"/>
          </p:cNvPicPr>
          <p:nvPr/>
        </p:nvPicPr>
        <p:blipFill rotWithShape="1">
          <a:blip r:embed="rId3"/>
          <a:srcRect l="40065" t="33158" r="3685" b="10827"/>
          <a:stretch/>
        </p:blipFill>
        <p:spPr>
          <a:xfrm>
            <a:off x="2170699" y="1027801"/>
            <a:ext cx="7850601" cy="4397542"/>
          </a:xfrm>
          <a:prstGeom prst="rect">
            <a:avLst/>
          </a:prstGeom>
        </p:spPr>
      </p:pic>
      <p:sp>
        <p:nvSpPr>
          <p:cNvPr id="12" name="TextBox 11">
            <a:extLst>
              <a:ext uri="{FF2B5EF4-FFF2-40B4-BE49-F238E27FC236}">
                <a16:creationId xmlns:a16="http://schemas.microsoft.com/office/drawing/2014/main" id="{3272748E-8432-789E-CB07-7DE452BD84A0}"/>
              </a:ext>
            </a:extLst>
          </p:cNvPr>
          <p:cNvSpPr txBox="1"/>
          <p:nvPr/>
        </p:nvSpPr>
        <p:spPr>
          <a:xfrm>
            <a:off x="788668" y="5294054"/>
            <a:ext cx="11049732" cy="769441"/>
          </a:xfrm>
          <a:prstGeom prst="rect">
            <a:avLst/>
          </a:prstGeom>
          <a:noFill/>
        </p:spPr>
        <p:txBody>
          <a:bodyPr wrap="square">
            <a:spAutoFit/>
          </a:bodyPr>
          <a:lstStyle/>
          <a:p>
            <a:endParaRPr lang="hr-HR" sz="1200"/>
          </a:p>
          <a:p>
            <a:r>
              <a:rPr lang="hr-HR" sz="1600">
                <a:solidFill>
                  <a:schemeClr val="tx2">
                    <a:lumMod val="90000"/>
                    <a:lumOff val="10000"/>
                  </a:schemeClr>
                </a:solidFill>
              </a:rPr>
              <a:t>Sukladno navedenom u S3, ovaj poziv doprinosi Posebnom cilju 2: Premošćivanje jaza između istraživačkog i poslovnog sektora, posebnom pod-cilju 2.2: Poboljšanje tržišne spremnosti rezultata istraživanja i razvoja. </a:t>
            </a:r>
          </a:p>
        </p:txBody>
      </p:sp>
    </p:spTree>
    <p:extLst>
      <p:ext uri="{BB962C8B-B14F-4D97-AF65-F5344CB8AC3E}">
        <p14:creationId xmlns:p14="http://schemas.microsoft.com/office/powerpoint/2010/main" val="3264231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4A3C08-097E-47A6-8E07-0A35AD995864}">
  <we:reference id="wa104379997" version="3.0.0.0" store="en-GB" storeType="OMEX"/>
  <we:alternateReferences>
    <we:reference id="WA10437999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E7B705A083392419352FFE3AE7201EE" ma:contentTypeVersion="15" ma:contentTypeDescription="Stvaranje novog dokumenta." ma:contentTypeScope="" ma:versionID="91d4b11651bdcf28eecf5a79c2822890">
  <xsd:schema xmlns:xsd="http://www.w3.org/2001/XMLSchema" xmlns:xs="http://www.w3.org/2001/XMLSchema" xmlns:p="http://schemas.microsoft.com/office/2006/metadata/properties" xmlns:ns2="c3e3f85c-af63-4dfa-82c7-2a060ca3988d" xmlns:ns3="e9d4776e-04b5-4f5d-92bb-78048914213b" targetNamespace="http://schemas.microsoft.com/office/2006/metadata/properties" ma:root="true" ma:fieldsID="dd320672b87d1b9d64b476cb3d4fddae" ns2:_="" ns3:_="">
    <xsd:import namespace="c3e3f85c-af63-4dfa-82c7-2a060ca3988d"/>
    <xsd:import namespace="e9d4776e-04b5-4f5d-92bb-7804891421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3f85c-af63-4dfa-82c7-2a060ca398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Oznake slika" ma:readOnly="false" ma:fieldId="{5cf76f15-5ced-4ddc-b409-7134ff3c332f}" ma:taxonomyMulti="true" ma:sspId="6608d627-829f-4c60-a247-a46e3095a55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4776e-04b5-4f5d-92bb-78048914213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eed6711-76af-4e96-83b2-136226e5ce4b}" ma:internalName="TaxCatchAll" ma:showField="CatchAllData" ma:web="e9d4776e-04b5-4f5d-92bb-78048914213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e3f85c-af63-4dfa-82c7-2a060ca3988d">
      <Terms xmlns="http://schemas.microsoft.com/office/infopath/2007/PartnerControls"/>
    </lcf76f155ced4ddcb4097134ff3c332f>
    <TaxCatchAll xmlns="e9d4776e-04b5-4f5d-92bb-78048914213b" xsi:nil="true"/>
  </documentManagement>
</p:properties>
</file>

<file path=customXml/itemProps1.xml><?xml version="1.0" encoding="utf-8"?>
<ds:datastoreItem xmlns:ds="http://schemas.openxmlformats.org/officeDocument/2006/customXml" ds:itemID="{4F1B6A1D-37DF-4F5E-9DE7-51D3DE0A26EF}">
  <ds:schemaRefs>
    <ds:schemaRef ds:uri="http://schemas.microsoft.com/sharepoint/v3/contenttype/forms"/>
  </ds:schemaRefs>
</ds:datastoreItem>
</file>

<file path=customXml/itemProps2.xml><?xml version="1.0" encoding="utf-8"?>
<ds:datastoreItem xmlns:ds="http://schemas.openxmlformats.org/officeDocument/2006/customXml" ds:itemID="{03B2A2B9-7DC7-418E-98E7-4A879C609F1D}"/>
</file>

<file path=customXml/itemProps3.xml><?xml version="1.0" encoding="utf-8"?>
<ds:datastoreItem xmlns:ds="http://schemas.openxmlformats.org/officeDocument/2006/customXml" ds:itemID="{7DC49A70-13BE-4537-B062-3E186B42EEC6}">
  <ds:schemaRefs>
    <ds:schemaRef ds:uri="c3e3f85c-af63-4dfa-82c7-2a060ca3988d"/>
    <ds:schemaRef ds:uri="e9d4776e-04b5-4f5d-92bb-7804891421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2759</Words>
  <Application>Microsoft Office PowerPoint</Application>
  <PresentationFormat>Widescreen</PresentationFormat>
  <Paragraphs>302</Paragraphs>
  <Slides>38</Slides>
  <Notes>38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MS Gothic</vt:lpstr>
      <vt:lpstr>MS PGothic</vt:lpstr>
      <vt:lpstr>Yu Mincho</vt:lpstr>
      <vt:lpstr>Aptos</vt:lpstr>
      <vt:lpstr>Aptos Display</vt:lpstr>
      <vt:lpstr>Aptos Narrow</vt:lpstr>
      <vt:lpstr>Arial</vt:lpstr>
      <vt:lpstr>Calibri</vt:lpstr>
      <vt:lpstr>Century Gothic</vt:lpstr>
      <vt:lpstr>Times New Roman</vt:lpstr>
      <vt:lpstr>Wingdings</vt:lpstr>
      <vt:lpstr>Wingdings 3</vt:lpstr>
      <vt:lpstr>Office Theme</vt:lpstr>
      <vt:lpstr>Inovacijski vaučeri za MSP-ove (referentni broj: PK.1.1.06.)</vt:lpstr>
      <vt:lpstr>Raspored radionice (trajanje radionice 2 h) </vt:lpstr>
      <vt:lpstr>Analiza poziva “Inovacijski vaučeri za MSP-ove” referentni broj: KK.03.2.2.03  Operativni program Konkurentnost i kohezija 2014.-2020.  </vt:lpstr>
      <vt:lpstr>PowerPoint Presentation</vt:lpstr>
      <vt:lpstr>PowerPoint Presentation</vt:lpstr>
      <vt:lpstr>Inovacijski vaučeri za MSP-ove  referentni broj: PK.1.1.06. </vt:lpstr>
      <vt:lpstr>Strateški i zakonodavni okvir</vt:lpstr>
      <vt:lpstr>Strategija pametne specijalizacije</vt:lpstr>
      <vt:lpstr>PowerPoint Presentation</vt:lpstr>
      <vt:lpstr>Predmet i svrha Poziva </vt:lpstr>
      <vt:lpstr>PowerPoint Presentation</vt:lpstr>
      <vt:lpstr>Pokazatelji</vt:lpstr>
      <vt:lpstr>Prihvatljivi prijavitelji</vt:lpstr>
      <vt:lpstr>Prihvatljivi prijavitelji</vt:lpstr>
      <vt:lpstr>Tko ne može sudjelovati?</vt:lpstr>
      <vt:lpstr>Neprihvatljivi sektori/djelatnosti</vt:lpstr>
      <vt:lpstr>Prihvatljivost pružatelja usluga</vt:lpstr>
      <vt:lpstr>Prihvatljive aktivnosti projekta </vt:lpstr>
      <vt:lpstr>Prihvatljivost projekta</vt:lpstr>
      <vt:lpstr>Prihvatljivost projekta</vt:lpstr>
      <vt:lpstr>Prihvatljivost projekta</vt:lpstr>
      <vt:lpstr>Neprihvatljivi troškovi</vt:lpstr>
      <vt:lpstr>Podnošenje projektne prijave </vt:lpstr>
      <vt:lpstr>Obvezna dokumentacija </vt:lpstr>
      <vt:lpstr>PowerPoint Presentation</vt:lpstr>
      <vt:lpstr>Postupak dodjele </vt:lpstr>
      <vt:lpstr>PowerPoint Presentation</vt:lpstr>
      <vt:lpstr>Povlačenje projektnog prijedloga </vt:lpstr>
      <vt:lpstr>PowerPoint Presentation</vt:lpstr>
      <vt:lpstr>PowerPoint Presentation</vt:lpstr>
      <vt:lpstr>PowerPoint Presentation</vt:lpstr>
      <vt:lpstr>PowerPoint Presentation</vt:lpstr>
      <vt:lpstr>Pitanja zaprimljena prilikom prijave na radionicu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Inovacijski vaučeri za msp-ove</dc:title>
  <dc:creator>Iva Bujger</dc:creator>
  <cp:lastModifiedBy>Iva Bujger</cp:lastModifiedBy>
  <cp:revision>1</cp:revision>
  <dcterms:created xsi:type="dcterms:W3CDTF">2024-05-09T06:16:18Z</dcterms:created>
  <dcterms:modified xsi:type="dcterms:W3CDTF">2024-05-23T13:13:10Z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0x0101003E7B705A083392419352FFE3AE7201EE</vt:lpwstr>
  </property>
  <property fmtid="{D5CDD505-2E9C-101B-9397-08002B2CF9AE}" pid="3" name="MediaServiceImageTags">
    <vt:lpwstr/>
  </property>
</Properties>
</file>